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13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20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59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54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50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19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5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28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88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96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50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2AE64-A66F-4AE9-A1F6-7D027CE759CA}" type="datetimeFigureOut">
              <a:rPr lang="fr-FR" smtClean="0"/>
              <a:t>07/04/2013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836BD-ABD5-4AF0-8D2E-BB7C3DB5F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87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704856" cy="936104"/>
          </a:xfrm>
        </p:spPr>
        <p:txBody>
          <a:bodyPr/>
          <a:lstStyle/>
          <a:p>
            <a:r>
              <a:rPr lang="fr-FR" dirty="0" smtClean="0"/>
              <a:t>Loi normale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ous-titr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55576" y="980728"/>
                <a:ext cx="7704856" cy="5544616"/>
              </a:xfrm>
            </p:spPr>
            <p:txBody>
              <a:bodyPr>
                <a:normAutofit fontScale="85000" lnSpcReduction="20000"/>
              </a:bodyPr>
              <a:lstStyle/>
              <a:p>
                <a:pPr marL="742950" lvl="1" indent="-28575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eriod"/>
                </a:pPr>
                <a:r>
                  <a:rPr lang="fr-FR" b="1" u="sng" dirty="0" smtClean="0">
                    <a:solidFill>
                      <a:srgbClr val="4F81BD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Loi normale </a:t>
                </a:r>
                <a14:m>
                  <m:oMath xmlns:m="http://schemas.openxmlformats.org/officeDocument/2006/math">
                    <m:r>
                      <a:rPr lang="fr-FR" b="1" i="1" u="sng">
                        <a:solidFill>
                          <a:srgbClr val="4F81BD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𝓝</m:t>
                    </m:r>
                    <m:d>
                      <m:dPr>
                        <m:ctrlPr>
                          <a:rPr lang="fr-FR" b="1" i="1" u="sng">
                            <a:solidFill>
                              <a:srgbClr val="4F81BD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b="1" i="1" u="sng">
                            <a:solidFill>
                              <a:srgbClr val="4F81BD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𝒎</m:t>
                        </m:r>
                        <m:r>
                          <a:rPr lang="fr-FR" b="1" i="1" u="sng">
                            <a:solidFill>
                              <a:srgbClr val="4F81BD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,</m:t>
                        </m:r>
                        <m:r>
                          <a:rPr lang="fr-FR" b="1" i="1" u="sng">
                            <a:solidFill>
                              <a:srgbClr val="4F81BD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𝝈</m:t>
                        </m:r>
                      </m:e>
                    </m:d>
                  </m:oMath>
                </a14:m>
                <a:endParaRPr lang="fr-FR" sz="2000" dirty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2800" b="1" u="sng" dirty="0">
                    <a:solidFill>
                      <a:srgbClr val="00B050"/>
                    </a:solidFill>
                    <a:ea typeface="Times New Roman"/>
                    <a:cs typeface="Times New Roman"/>
                    <a:sym typeface="Wingdings"/>
                  </a:rPr>
                  <a:t></a:t>
                </a:r>
                <a:r>
                  <a:rPr lang="fr-FR" b="1" u="sng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Définition</a:t>
                </a:r>
                <a:r>
                  <a:rPr lang="fr-FR" dirty="0">
                    <a:solidFill>
                      <a:srgbClr val="00B05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 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: </a:t>
                </a:r>
                <a:r>
                  <a:rPr lang="fr-FR" dirty="0" smtClean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Soient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𝑚</m:t>
                    </m:r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∈</m:t>
                    </m:r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ℝ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𝜎</m:t>
                    </m:r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∈</m:t>
                    </m:r>
                    <m:sSubSup>
                      <m:sSubSupPr>
                        <m:ctrlP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Sup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ℝ</m:t>
                        </m:r>
                      </m:e>
                      <m:sub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+</m:t>
                        </m:r>
                      </m:sub>
                      <m:sup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. </a:t>
                </a:r>
                <a:b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</a:br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Une variable aléatoire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𝑋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suit une loi normale d’espérance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𝑚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et d’écart-type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𝜎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si, pour tout intervalle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𝐼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inclus dans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ℝ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, la probabilité de l’évènement « 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𝑋</m:t>
                    </m:r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∈</m:t>
                    </m:r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𝐼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 » est l’aire du domaine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𝑀</m:t>
                        </m:r>
                        <m:d>
                          <m:d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𝑥</m:t>
                            </m:r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 ;</m:t>
                            </m:r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𝑦</m:t>
                            </m:r>
                          </m:e>
                        </m:d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;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𝑥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∈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𝐼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fr-FR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et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0≤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𝑦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≤</m:t>
                        </m:r>
                        <m:r>
                          <a:rPr lang="fr-FR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𝑓</m:t>
                        </m:r>
                        <m:d>
                          <m:dPr>
                            <m:ctrlPr>
                              <a:rPr lang="fr-FR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fr-FR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où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𝑓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est la fonction définie sur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ℝ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par :</a:t>
                </a:r>
                <a:b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𝑓</m:t>
                      </m:r>
                      <m:d>
                        <m:dPr>
                          <m:ctrlP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𝑥</m:t>
                          </m:r>
                        </m:e>
                      </m:d>
                      <m:r>
                        <a:rPr lang="fr-FR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2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𝑒</m:t>
                          </m:r>
                        </m:e>
                        <m:sup>
                          <m:r>
                            <a:rPr lang="fr-FR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−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𝑥</m:t>
                                      </m:r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−</m:t>
                                      </m:r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fr-FR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r>
                        <a:rPr lang="fr-FR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.</m:t>
                      </m:r>
                    </m:oMath>
                  </m:oMathPara>
                </a14:m>
                <a:endParaRPr lang="fr-FR" sz="2800" dirty="0">
                  <a:solidFill>
                    <a:schemeClr val="tx1"/>
                  </a:solidFill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Cette fonction est la densité de la loi normale d’espérance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𝑚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 et d’écart-type 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tx1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𝜎</m:t>
                    </m:r>
                  </m:oMath>
                </a14:m>
                <a:r>
                  <a:rPr lang="fr-FR" dirty="0" smtClean="0">
                    <a:solidFill>
                      <a:schemeClr val="tx1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.</a:t>
                </a:r>
                <a:endParaRPr lang="fr-FR" sz="2800" dirty="0">
                  <a:solidFill>
                    <a:schemeClr val="tx1"/>
                  </a:solidFill>
                  <a:ea typeface="Times New Roman"/>
                  <a:cs typeface="Times New Roman"/>
                </a:endParaRPr>
              </a:p>
            </p:txBody>
          </p:sp>
        </mc:Choice>
        <mc:Fallback>
          <p:sp>
            <p:nvSpPr>
              <p:cNvPr id="3" name="Sous-titr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55576" y="980728"/>
                <a:ext cx="7704856" cy="5544616"/>
              </a:xfrm>
              <a:blipFill rotWithShape="1">
                <a:blip r:embed="rId2"/>
                <a:stretch>
                  <a:fillRect l="-79" t="-2310" r="-15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4759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6192688"/>
              </a:xfrm>
            </p:spPr>
            <p:txBody>
              <a:bodyPr>
                <a:normAutofit fontScale="92500" lnSpcReduction="10000"/>
              </a:bodyPr>
              <a:lstStyle/>
              <a:p>
                <a:pPr lvl="0"/>
                <a:r>
                  <a:rPr lang="fr-FR" dirty="0" smtClean="0"/>
                  <a:t>Une </a:t>
                </a:r>
                <a:r>
                  <a:rPr lang="fr-FR" dirty="0"/>
                  <a:t>entreprise fabrique des condensateurs de capacité affichée égale à </a:t>
                </a:r>
                <a14:m>
                  <m:oMath xmlns:m="http://schemas.openxmlformats.org/officeDocument/2006/math">
                    <m:r>
                      <a:rPr lang="fr-FR" i="1"/>
                      <m:t>210 µ</m:t>
                    </m:r>
                    <m:r>
                      <m:rPr>
                        <m:nor/>
                      </m:rPr>
                      <a:rPr lang="fr-FR"/>
                      <m:t>F</m:t>
                    </m:r>
                  </m:oMath>
                </a14:m>
                <a:r>
                  <a:rPr lang="fr-FR" dirty="0"/>
                  <a:t>.</a:t>
                </a:r>
                <a:br>
                  <a:rPr lang="fr-FR" dirty="0"/>
                </a:br>
                <a:r>
                  <a:rPr lang="fr-FR" dirty="0"/>
                  <a:t>On note </a:t>
                </a:r>
                <a14:m>
                  <m:oMath xmlns:m="http://schemas.openxmlformats.org/officeDocument/2006/math">
                    <m:r>
                      <a:rPr lang="fr-FR" i="1"/>
                      <m:t>𝑋</m:t>
                    </m:r>
                  </m:oMath>
                </a14:m>
                <a:r>
                  <a:rPr lang="fr-FR" dirty="0"/>
                  <a:t> la variable aléatoire qui associe, à un condensateur choisi au </a:t>
                </a:r>
                <a:r>
                  <a:rPr lang="fr-FR" dirty="0" err="1"/>
                  <a:t>hassard</a:t>
                </a:r>
                <a:r>
                  <a:rPr lang="fr-FR" dirty="0"/>
                  <a:t> dans la production, sa capacité réelle en </a:t>
                </a:r>
                <a14:m>
                  <m:oMath xmlns:m="http://schemas.openxmlformats.org/officeDocument/2006/math">
                    <m:r>
                      <a:rPr lang="fr-FR" i="1"/>
                      <m:t>µ</m:t>
                    </m:r>
                    <m:r>
                      <m:rPr>
                        <m:nor/>
                      </m:rPr>
                      <a:rPr lang="fr-FR"/>
                      <m:t>F</m:t>
                    </m:r>
                  </m:oMath>
                </a14:m>
                <a:r>
                  <a:rPr lang="fr-FR" dirty="0"/>
                  <a:t>. On admet que </a:t>
                </a:r>
                <a14:m>
                  <m:oMath xmlns:m="http://schemas.openxmlformats.org/officeDocument/2006/math">
                    <m:r>
                      <a:rPr lang="fr-FR" i="1"/>
                      <m:t>𝑋</m:t>
                    </m:r>
                  </m:oMath>
                </a14:m>
                <a:r>
                  <a:rPr lang="fr-FR" dirty="0"/>
                  <a:t> suit une loi normale d’espérance </a:t>
                </a:r>
                <a14:m>
                  <m:oMath xmlns:m="http://schemas.openxmlformats.org/officeDocument/2006/math">
                    <m:r>
                      <a:rPr lang="fr-FR" i="1"/>
                      <m:t>210</m:t>
                    </m:r>
                  </m:oMath>
                </a14:m>
                <a:r>
                  <a:rPr lang="fr-FR" dirty="0"/>
                  <a:t> et d’écart-type </a:t>
                </a:r>
                <a14:m>
                  <m:oMath xmlns:m="http://schemas.openxmlformats.org/officeDocument/2006/math">
                    <m:r>
                      <a:rPr lang="fr-FR" i="1"/>
                      <m:t>12</m:t>
                    </m:r>
                  </m:oMath>
                </a14:m>
                <a:r>
                  <a:rPr lang="fr-FR" dirty="0"/>
                  <a:t>. On prélève au hasard un condensateur dans la production.</a:t>
                </a:r>
                <a:br>
                  <a:rPr lang="fr-FR" dirty="0"/>
                </a:br>
                <a:r>
                  <a:rPr lang="fr-FR" dirty="0"/>
                  <a:t>Déterminer,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/>
                        </m:ctrlPr>
                      </m:sSupPr>
                      <m:e>
                        <m:r>
                          <a:rPr lang="fr-FR" i="1"/>
                          <m:t>10</m:t>
                        </m:r>
                      </m:e>
                      <m:sup>
                        <m:r>
                          <a:rPr lang="fr-FR" i="1"/>
                          <m:t>−3</m:t>
                        </m:r>
                      </m:sup>
                    </m:sSup>
                  </m:oMath>
                </a14:m>
                <a:r>
                  <a:rPr lang="fr-FR" dirty="0"/>
                  <a:t> près, la probabilité que sa capacité réelle soit : </a:t>
                </a:r>
              </a:p>
              <a:p>
                <a:pPr lvl="0"/>
                <a:r>
                  <a:rPr lang="fr-FR" dirty="0"/>
                  <a:t>Comprise entre </a:t>
                </a:r>
                <a14:m>
                  <m:oMath xmlns:m="http://schemas.openxmlformats.org/officeDocument/2006/math">
                    <m:r>
                      <a:rPr lang="fr-FR" i="1"/>
                      <m:t>189</m:t>
                    </m:r>
                  </m:oMath>
                </a14:m>
                <a:r>
                  <a:rPr lang="fr-FR" dirty="0"/>
                  <a:t> et </a:t>
                </a:r>
                <a14:m>
                  <m:oMath xmlns:m="http://schemas.openxmlformats.org/officeDocument/2006/math">
                    <m:r>
                      <a:rPr lang="fr-FR" i="1"/>
                      <m:t>252 µ</m:t>
                    </m:r>
                    <m:r>
                      <m:rPr>
                        <m:nor/>
                      </m:rPr>
                      <a:rPr lang="fr-FR"/>
                      <m:t>F</m:t>
                    </m:r>
                  </m:oMath>
                </a14:m>
                <a:r>
                  <a:rPr lang="fr-FR" dirty="0"/>
                  <a:t> ;</a:t>
                </a:r>
              </a:p>
              <a:p>
                <a:pPr lvl="0"/>
                <a:r>
                  <a:rPr lang="fr-FR" dirty="0"/>
                  <a:t>Inférieur ou égale à </a:t>
                </a:r>
                <a14:m>
                  <m:oMath xmlns:m="http://schemas.openxmlformats.org/officeDocument/2006/math">
                    <m:r>
                      <a:rPr lang="fr-FR" i="1"/>
                      <m:t>200 µ</m:t>
                    </m:r>
                    <m:r>
                      <m:rPr>
                        <m:nor/>
                      </m:rPr>
                      <a:rPr lang="fr-FR"/>
                      <m:t>F</m:t>
                    </m:r>
                  </m:oMath>
                </a14:m>
                <a:r>
                  <a:rPr lang="fr-FR" dirty="0"/>
                  <a:t> ;</a:t>
                </a:r>
              </a:p>
              <a:p>
                <a:r>
                  <a:rPr lang="fr-FR" dirty="0"/>
                  <a:t>Supérieur ou égale à </a:t>
                </a:r>
                <a14:m>
                  <m:oMath xmlns:m="http://schemas.openxmlformats.org/officeDocument/2006/math">
                    <m:r>
                      <a:rPr lang="fr-FR" i="1"/>
                      <m:t>215 µ</m:t>
                    </m:r>
                    <m:r>
                      <m:rPr>
                        <m:nor/>
                      </m:rPr>
                      <a:rPr lang="fr-FR"/>
                      <m:t>F</m:t>
                    </m:r>
                  </m:oMath>
                </a14:m>
                <a:r>
                  <a:rPr lang="fr-FR" dirty="0"/>
                  <a:t>.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6192688"/>
              </a:xfrm>
              <a:blipFill rotWithShape="1">
                <a:blip r:embed="rId2"/>
                <a:stretch>
                  <a:fillRect l="-1481" t="-19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9281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6120680"/>
              </a:xfrm>
            </p:spPr>
            <p:txBody>
              <a:bodyPr>
                <a:normAutofit fontScale="92500" lnSpcReduction="20000"/>
              </a:bodyPr>
              <a:lstStyle/>
              <a:p>
                <a:pPr marL="180340">
                  <a:lnSpc>
                    <a:spcPct val="115000"/>
                  </a:lnSpc>
                  <a:spcAft>
                    <a:spcPts val="1000"/>
                  </a:spcAft>
                  <a:tabLst>
                    <a:tab pos="900430" algn="l"/>
                  </a:tabLst>
                </a:pPr>
                <a: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  <a:t>Une usine fabrique en grande série des disques de diamètre théorique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238 </m:t>
                    </m:r>
                    <m:r>
                      <m:rPr>
                        <m:nor/>
                      </m:rPr>
                      <a:rPr lang="fr-FR">
                        <a:effectLst/>
                        <a:latin typeface="Cambria Math"/>
                        <a:ea typeface="Times New Roman"/>
                        <a:cs typeface="Times New Roman"/>
                      </a:rPr>
                      <m:t>mm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. On note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𝑋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la variable aléatoire qui, à tout disque produit, associe son diamètre en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>
                        <a:effectLst/>
                        <a:latin typeface="Cambria Math"/>
                        <a:ea typeface="Times New Roman"/>
                        <a:cs typeface="Times New Roman"/>
                      </a:rPr>
                      <m:t>mm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. On admet que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𝑋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suit une loi normale d’espérance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238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et d’écart-type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0,4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. On tire au hasard un disque dans la production.</a:t>
                </a:r>
                <a:b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</a:b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Déterminer,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10</m:t>
                        </m:r>
                      </m:e>
                      <m:sup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près, la probabilité que son diamètre réel soit :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 lvl="0">
                  <a:lnSpc>
                    <a:spcPct val="115000"/>
                  </a:lnSpc>
                  <a:buFont typeface="+mj-lt"/>
                  <a:buAutoNum type="alphaLcParenR"/>
                </a:pP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Supérieur ou égal à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237,5 </m:t>
                    </m:r>
                    <m:r>
                      <m:rPr>
                        <m:nor/>
                      </m:rPr>
                      <a:rPr lang="fr-FR">
                        <a:effectLst/>
                        <a:latin typeface="Cambria Math"/>
                        <a:ea typeface="Times New Roman"/>
                        <a:cs typeface="Times New Roman"/>
                      </a:rPr>
                      <m:t>mm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 ;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 lvl="0">
                  <a:lnSpc>
                    <a:spcPct val="115000"/>
                  </a:lnSpc>
                  <a:buFont typeface="+mj-lt"/>
                  <a:buAutoNum type="alphaLcParenR"/>
                </a:pP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Inférieur ou égal à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237,8 </m:t>
                    </m:r>
                    <m:r>
                      <m:rPr>
                        <m:nor/>
                      </m:rPr>
                      <a:rPr lang="fr-FR">
                        <a:effectLst/>
                        <a:latin typeface="Cambria Math"/>
                        <a:ea typeface="Times New Roman"/>
                        <a:cs typeface="Times New Roman"/>
                      </a:rPr>
                      <m:t>mm</m:t>
                    </m:r>
                    <m:r>
                      <m:rPr>
                        <m:nor/>
                      </m:rP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; 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arenR"/>
                </a:pP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Compris entre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237,18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et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238,82 </m:t>
                    </m:r>
                    <m:r>
                      <m:rPr>
                        <m:nor/>
                      </m:rPr>
                      <a:rPr lang="fr-FR">
                        <a:effectLst/>
                        <a:latin typeface="Cambria Math"/>
                        <a:ea typeface="Times New Roman"/>
                        <a:cs typeface="Times New Roman"/>
                      </a:rPr>
                      <m:t>mm</m:t>
                    </m:r>
                  </m:oMath>
                </a14:m>
                <a:endParaRPr lang="fr-FR" sz="2800" dirty="0">
                  <a:ea typeface="Times New Roman"/>
                  <a:cs typeface="Times New Roman"/>
                </a:endParaRPr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6120680"/>
              </a:xfrm>
              <a:blipFill rotWithShape="1">
                <a:blip r:embed="rId2"/>
                <a:stretch>
                  <a:fillRect l="-2074" t="-1594" r="-23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1128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5793507"/>
              </a:xfrm>
            </p:spPr>
            <p:txBody>
              <a:bodyPr>
                <a:normAutofit fontScale="77500" lnSpcReduction="20000"/>
              </a:bodyPr>
              <a:lstStyle/>
              <a:p>
                <a:pPr marL="180340">
                  <a:lnSpc>
                    <a:spcPct val="115000"/>
                  </a:lnSpc>
                  <a:spcAft>
                    <a:spcPts val="1000"/>
                  </a:spcAft>
                  <a:tabLst>
                    <a:tab pos="900430" algn="l"/>
                  </a:tabLst>
                </a:pPr>
                <a: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  <a:t>Une 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entreprise fabrique des plaques de forme carrée en grande quantité. On note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𝐿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la variable aléatoire qui, à chaque plaque de ce type prélevée au hasard dans le stock, associe la longueur de son côté. On suppose que la variable aléatoire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𝐿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suit la loi normale d’espérance 550 et d’écart-type 1.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 lvl="0">
                  <a:lnSpc>
                    <a:spcPct val="115000"/>
                  </a:lnSpc>
                  <a:buFont typeface="+mj-lt"/>
                  <a:buAutoNum type="alphaLcParenR"/>
                  <a:tabLst>
                    <a:tab pos="900430" algn="l"/>
                  </a:tabLst>
                </a:pP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Calculer la probabilité qu’une plaque ait un côté de longueur inférieur à 549,6 </a:t>
                </a:r>
                <a:r>
                  <a:rPr lang="fr-FR" dirty="0" err="1">
                    <a:effectLst/>
                    <a:latin typeface="Comic Sans MS"/>
                    <a:ea typeface="Times New Roman"/>
                    <a:cs typeface="Times New Roman"/>
                  </a:rPr>
                  <a:t>mm.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 lvl="0">
                  <a:lnSpc>
                    <a:spcPct val="115000"/>
                  </a:lnSpc>
                  <a:buFont typeface="+mj-lt"/>
                  <a:buAutoNum type="alphaLcParenR"/>
                  <a:tabLst>
                    <a:tab pos="900430" algn="l"/>
                  </a:tabLst>
                </a:pP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Calculer la probabilité qu’une plaque ait un côté de longueur supérieur à 550,8 </a:t>
                </a:r>
                <a:r>
                  <a:rPr lang="fr-FR" dirty="0" err="1">
                    <a:effectLst/>
                    <a:latin typeface="Comic Sans MS"/>
                    <a:ea typeface="Times New Roman"/>
                    <a:cs typeface="Times New Roman"/>
                  </a:rPr>
                  <a:t>mm.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buFont typeface="+mj-lt"/>
                  <a:buAutoNum type="alphaLcParenR"/>
                  <a:tabLst>
                    <a:tab pos="900430" algn="l"/>
                  </a:tabLst>
                </a:pP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Une plaque est conforme si la longueur de son côté, que l’on exprime en millimètre, appartient à l’intervalle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548 ;552</m:t>
                        </m:r>
                      </m:e>
                    </m:d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. Calculer la probabilité qu’une plaque soit conforme</a:t>
                </a:r>
                <a: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  <a:t>.</a:t>
                </a:r>
                <a:endParaRPr lang="fr-FR" sz="2800" dirty="0">
                  <a:ea typeface="Times New Roman"/>
                  <a:cs typeface="Times New Roman"/>
                </a:endParaRPr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5793507"/>
              </a:xfrm>
              <a:blipFill rotWithShape="1">
                <a:blip r:embed="rId2"/>
                <a:stretch>
                  <a:fillRect l="-1556" t="-1158" r="-17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525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/>
              <a:lstStyle/>
              <a:p>
                <a:r>
                  <a:rPr lang="fr-FR" dirty="0"/>
                  <a:t>Remarque : La probabilité de l’événement « </a:t>
                </a:r>
                <a14:m>
                  <m:oMath xmlns:m="http://schemas.openxmlformats.org/officeDocument/2006/math">
                    <m:r>
                      <a:rPr lang="fr-FR" i="1"/>
                      <m:t>𝑎</m:t>
                    </m:r>
                    <m:r>
                      <a:rPr lang="fr-FR" i="1"/>
                      <m:t>≤</m:t>
                    </m:r>
                    <m:r>
                      <a:rPr lang="fr-FR" i="1"/>
                      <m:t>𝑋</m:t>
                    </m:r>
                    <m:r>
                      <a:rPr lang="fr-FR" i="1"/>
                      <m:t>≤</m:t>
                    </m:r>
                    <m:r>
                      <a:rPr lang="fr-FR" i="1"/>
                      <m:t>𝑏</m:t>
                    </m:r>
                  </m:oMath>
                </a14:m>
                <a:r>
                  <a:rPr lang="fr-FR" dirty="0"/>
                  <a:t> » est : </a:t>
                </a:r>
                <a:r>
                  <a:rPr lang="fr-FR" dirty="0" smtClean="0"/>
                  <a:t/>
                </a:r>
                <a:br>
                  <a:rPr lang="fr-FR" dirty="0" smtClean="0"/>
                </a:br>
                <a14:m>
                  <m:oMath xmlns:m="http://schemas.openxmlformats.org/officeDocument/2006/math"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𝑎</m:t>
                        </m:r>
                        <m:r>
                          <a:rPr lang="fr-FR" i="1"/>
                          <m:t>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</m:t>
                        </m:r>
                        <m:r>
                          <a:rPr lang="fr-FR" i="1"/>
                          <m:t>𝑏</m:t>
                        </m:r>
                      </m:e>
                    </m:d>
                    <m:r>
                      <a:rPr lang="fr-FR" i="1"/>
                      <m:t>=</m:t>
                    </m:r>
                    <m:nary>
                      <m:naryPr>
                        <m:ctrlPr>
                          <a:rPr lang="fr-FR" i="1"/>
                        </m:ctrlPr>
                      </m:naryPr>
                      <m:sub>
                        <m:r>
                          <a:rPr lang="fr-FR" i="1"/>
                          <m:t>𝑎</m:t>
                        </m:r>
                      </m:sub>
                      <m:sup>
                        <m:r>
                          <a:rPr lang="fr-FR" i="1"/>
                          <m:t>𝑏</m:t>
                        </m:r>
                      </m:sup>
                      <m:e>
                        <m:r>
                          <a:rPr lang="fr-FR" i="1"/>
                          <m:t>𝑓</m:t>
                        </m:r>
                        <m:d>
                          <m:dPr>
                            <m:ctrlPr>
                              <a:rPr lang="fr-FR" i="1"/>
                            </m:ctrlPr>
                          </m:dPr>
                          <m:e>
                            <m:r>
                              <a:rPr lang="fr-FR" i="1"/>
                              <m:t>𝑥</m:t>
                            </m:r>
                          </m:e>
                        </m:d>
                        <m:r>
                          <a:rPr lang="fr-FR" i="1"/>
                          <m:t>𝑑𝑥</m:t>
                        </m:r>
                      </m:e>
                    </m:nary>
                  </m:oMath>
                </a14:m>
                <a:r>
                  <a:rPr lang="fr-FR" dirty="0"/>
                  <a:t>.</a:t>
                </a:r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/>
                <a:stretch>
                  <a:fillRect l="-1630" t="-14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Jojo\Desktop\05-04-2013 13-19-27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6"/>
          <a:stretch/>
        </p:blipFill>
        <p:spPr bwMode="auto">
          <a:xfrm>
            <a:off x="1259632" y="2610976"/>
            <a:ext cx="5256584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336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6225554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2800" u="sng" dirty="0" smtClean="0">
                    <a:solidFill>
                      <a:srgbClr val="FF0000"/>
                    </a:solidFill>
                    <a:ea typeface="Times New Roman"/>
                    <a:cs typeface="Times New Roman"/>
                    <a:sym typeface="Wingdings"/>
                  </a:rPr>
                  <a:t></a:t>
                </a:r>
                <a:r>
                  <a:rPr lang="fr-FR" u="sng" dirty="0">
                    <a:solidFill>
                      <a:srgbClr val="FF0000"/>
                    </a:solidFill>
                    <a:effectLst/>
                    <a:latin typeface="Comic Sans MS"/>
                    <a:ea typeface="Times New Roman"/>
                    <a:cs typeface="Times New Roman"/>
                  </a:rPr>
                  <a:t>Propriété 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: Si une variable aléatoire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𝑋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suit une loi normale d’espérance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𝑚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et d’écart-type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𝜎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de fonction de densité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𝑓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alors : </a:t>
                </a:r>
                <a:b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</a:b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la courbe représentative de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𝑓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est symétrique par rapport à la droite d’équation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𝑥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𝑚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et l’aire entre cette courbe et l’axe des abscisses est finie égale à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1 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;</a:t>
                </a:r>
                <a:b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</a:b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pour tout réel 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𝑏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, la limite </a:t>
                </a:r>
                <a:b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lim</m:t>
                            </m:r>
                          </m:e>
                          <m:lim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→−∞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trlP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naryPr>
                          <m:sub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  <m:sup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𝑏</m:t>
                            </m:r>
                          </m:sup>
                          <m:e>
                            <m:f>
                              <m:fPr>
                                <m:ctrlPr>
                                  <a:rPr lang="fr-FR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𝜎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2</m:t>
                                    </m:r>
                                    <m: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𝜋</m:t>
                                    </m:r>
                                  </m:e>
                                </m:rad>
                              </m:den>
                            </m:f>
                            <m:sSup>
                              <m:sSupPr>
                                <m:ctrlPr>
                                  <a:rPr lang="fr-FR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sSupPr>
                              <m:e>
                                <m:r>
                                  <a:rPr lang="fr-FR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fr-FR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fr-FR" i="1"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fr-FR" i="1"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fr-FR" i="1"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fr-FR" i="1"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fr-FR" i="1"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  <m:t>𝑚</m:t>
                                            </m:r>
                                          </m:num>
                                          <m:den>
                                            <m:r>
                                              <a:rPr lang="fr-FR" i="1">
                                                <a:effectLst/>
                                                <a:latin typeface="Cambria Math"/>
                                                <a:ea typeface="Times New Roman"/>
                                                <a:cs typeface="Times New Roman"/>
                                              </a:rPr>
                                              <m:t>𝜎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fr-FR" i="1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2</m:t>
                                    </m:r>
                                  </m:sup>
                                </m:sSup>
                              </m:sup>
                            </m:sSup>
                            <m:r>
                              <m:rPr>
                                <m:nor/>
                              </m:rPr>
                              <a:rPr lang="fr-FR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d</m:t>
                            </m:r>
                            <m:r>
                              <a:rPr lang="fr-FR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𝑥</m:t>
                            </m:r>
                          </m:e>
                        </m:nary>
                      </m:e>
                    </m:func>
                  </m:oMath>
                </a14:m>
                <a: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  <a:t/>
                </a:r>
                <a:b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</a:br>
                <a:r>
                  <a:rPr lang="fr-FR" dirty="0" smtClean="0">
                    <a:effectLst/>
                    <a:latin typeface="Comic Sans MS"/>
                    <a:ea typeface="Times New Roman"/>
                    <a:cs typeface="Times New Roman"/>
                  </a:rPr>
                  <a:t>existe </a:t>
                </a:r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et est finie ; cette limite est la probabilité de l’évènement « </a:t>
                </a: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𝑋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≤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𝑏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 » ;</a:t>
                </a:r>
                <a:b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</a:br>
                <a14:m>
                  <m:oMath xmlns:m="http://schemas.openxmlformats.org/officeDocument/2006/math"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𝑃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𝑋</m:t>
                        </m:r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≤</m:t>
                        </m:r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𝑚</m:t>
                        </m:r>
                      </m:e>
                    </m:d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</m:t>
                    </m:r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𝑃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𝑋</m:t>
                        </m:r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≥</m:t>
                        </m:r>
                        <m:r>
                          <a:rPr lang="fr-FR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𝑚</m:t>
                        </m:r>
                      </m:e>
                    </m:d>
                    <m:r>
                      <a:rPr lang="fr-FR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=0,5.</m:t>
                    </m:r>
                  </m:oMath>
                </a14:m>
                <a:r>
                  <a:rPr lang="fr-FR" dirty="0">
                    <a:effectLst/>
                    <a:latin typeface="Comic Sans MS"/>
                    <a:ea typeface="Times New Roman"/>
                    <a:cs typeface="Times New Roman"/>
                  </a:rPr>
                  <a:t> </a:t>
                </a:r>
                <a:endParaRPr lang="fr-FR" sz="2800" dirty="0">
                  <a:ea typeface="Times New Roman"/>
                  <a:cs typeface="Times New Roman"/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6225554"/>
              </a:xfrm>
              <a:blipFill rotWithShape="1">
                <a:blip r:embed="rId2"/>
                <a:stretch>
                  <a:fillRect l="-963" t="-881" r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774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6264696"/>
              </a:xfrm>
            </p:spPr>
            <p:txBody>
              <a:bodyPr/>
              <a:lstStyle/>
              <a:p>
                <a:r>
                  <a:rPr lang="fr-FR" dirty="0"/>
                  <a:t>Lorsque </a:t>
                </a:r>
                <a14:m>
                  <m:oMath xmlns:m="http://schemas.openxmlformats.org/officeDocument/2006/math">
                    <m:r>
                      <a:rPr lang="fr-FR" i="1"/>
                      <m:t>𝑋</m:t>
                    </m:r>
                  </m:oMath>
                </a14:m>
                <a:r>
                  <a:rPr lang="fr-FR" dirty="0"/>
                  <a:t> suit une loi normale d’espérance </a:t>
                </a:r>
                <a14:m>
                  <m:oMath xmlns:m="http://schemas.openxmlformats.org/officeDocument/2006/math">
                    <m:r>
                      <a:rPr lang="fr-FR" i="1"/>
                      <m:t>𝑚</m:t>
                    </m:r>
                  </m:oMath>
                </a14:m>
                <a:r>
                  <a:rPr lang="fr-FR" dirty="0"/>
                  <a:t> et d’écart-type </a:t>
                </a:r>
                <a14:m>
                  <m:oMath xmlns:m="http://schemas.openxmlformats.org/officeDocument/2006/math">
                    <m:r>
                      <a:rPr lang="fr-FR" i="1"/>
                      <m:t>𝜎</m:t>
                    </m:r>
                    <m:r>
                      <a:rPr lang="fr-FR" i="1"/>
                      <m:t>, </m:t>
                    </m:r>
                    <m:r>
                      <a:rPr lang="fr-FR" i="1"/>
                      <m:t>𝒩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𝑚</m:t>
                        </m:r>
                        <m:r>
                          <a:rPr lang="fr-FR" i="1"/>
                          <m:t>;</m:t>
                        </m:r>
                        <m:r>
                          <a:rPr lang="fr-FR" i="1"/>
                          <m:t>𝜎</m:t>
                        </m:r>
                      </m:e>
                    </m:d>
                  </m:oMath>
                </a14:m>
                <a:r>
                  <a:rPr lang="fr-FR" dirty="0"/>
                  <a:t>, </a:t>
                </a:r>
                <a:br>
                  <a:rPr lang="fr-FR" dirty="0"/>
                </a:br>
                <a:r>
                  <a:rPr lang="fr-FR" dirty="0"/>
                  <a:t>Pour obtenir la probabilité </a:t>
                </a:r>
                <a14:m>
                  <m:oMath xmlns:m="http://schemas.openxmlformats.org/officeDocument/2006/math"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𝑎</m:t>
                        </m:r>
                        <m:r>
                          <a:rPr lang="fr-FR" i="1"/>
                          <m:t>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</m:t>
                        </m:r>
                        <m:r>
                          <a:rPr lang="fr-FR" i="1"/>
                          <m:t>𝑏</m:t>
                        </m:r>
                      </m:e>
                    </m:d>
                    <m:r>
                      <a:rPr lang="fr-FR" i="1"/>
                      <m:t> </m:t>
                    </m:r>
                  </m:oMath>
                </a14:m>
                <a:r>
                  <a:rPr lang="fr-FR" dirty="0"/>
                  <a:t>: </a:t>
                </a:r>
              </a:p>
              <a:p>
                <a:pPr lvl="0"/>
                <a:r>
                  <a:rPr lang="fr-FR" dirty="0"/>
                  <a:t>Avec les TI en allant dans le menu DIST, on utilise la 2</a:t>
                </a:r>
                <a:r>
                  <a:rPr lang="fr-FR" baseline="30000" dirty="0"/>
                  <a:t>ème</a:t>
                </a:r>
                <a:r>
                  <a:rPr lang="fr-FR" dirty="0"/>
                  <a:t> fonction : </a:t>
                </a:r>
                <a14:m>
                  <m:oMath xmlns:m="http://schemas.openxmlformats.org/officeDocument/2006/math">
                    <m:r>
                      <a:rPr lang="fr-FR" i="1"/>
                      <m:t>𝑛𝑜𝑟𝑚𝑎𝑙𝐹𝑅</m:t>
                    </m:r>
                    <m:r>
                      <a:rPr lang="fr-FR" i="1"/>
                      <m:t>è</m:t>
                    </m:r>
                    <m:r>
                      <a:rPr lang="fr-FR" i="1"/>
                      <m:t>𝑝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𝑎</m:t>
                        </m:r>
                        <m:r>
                          <a:rPr lang="fr-FR" i="1"/>
                          <m:t>,</m:t>
                        </m:r>
                        <m:r>
                          <a:rPr lang="fr-FR" i="1"/>
                          <m:t>𝑏</m:t>
                        </m:r>
                        <m:r>
                          <a:rPr lang="fr-FR" i="1"/>
                          <m:t>,</m:t>
                        </m:r>
                        <m:r>
                          <a:rPr lang="fr-FR" i="1"/>
                          <m:t>𝑚</m:t>
                        </m:r>
                        <m:r>
                          <a:rPr lang="fr-FR" i="1"/>
                          <m:t>,</m:t>
                        </m:r>
                        <m:r>
                          <a:rPr lang="fr-FR" i="1"/>
                          <m:t>𝜎</m:t>
                        </m:r>
                      </m:e>
                    </m:d>
                  </m:oMath>
                </a14:m>
                <a:r>
                  <a:rPr lang="fr-FR" dirty="0"/>
                  <a:t>.</a:t>
                </a:r>
              </a:p>
              <a:p>
                <a:pPr lvl="0"/>
                <a:r>
                  <a:rPr lang="fr-FR" dirty="0"/>
                  <a:t>Avec les Casio dans le menu Stat puis DIST et NORM et enfin </a:t>
                </a:r>
                <a:r>
                  <a:rPr lang="fr-FR" dirty="0" err="1"/>
                  <a:t>Cdp</a:t>
                </a:r>
                <a:r>
                  <a:rPr lang="fr-FR" dirty="0"/>
                  <a:t>, </a:t>
                </a:r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6264696"/>
              </a:xfrm>
              <a:blipFill rotWithShape="1">
                <a:blip r:embed="rId2"/>
                <a:stretch>
                  <a:fillRect l="-1630" t="-11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0828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</p:spPr>
            <p:txBody>
              <a:bodyPr>
                <a:norm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𝑋</m:t>
                        </m:r>
                        <m:r>
                          <a:rPr lang="fr-FR" i="1"/>
                          <m:t>≤8</m:t>
                        </m:r>
                      </m:e>
                    </m:d>
                    <m:r>
                      <a:rPr lang="fr-FR" i="1"/>
                      <m:t>=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smtClean="0"/>
                  <a:t/>
                </a:r>
                <a:br>
                  <a:rPr lang="fr-FR" dirty="0" smtClean="0"/>
                </a:br>
                <a:r>
                  <a:rPr lang="fr-FR" dirty="0" smtClean="0"/>
                  <a:t/>
                </a:r>
                <a:br>
                  <a:rPr lang="fr-FR" dirty="0" smtClean="0"/>
                </a:br>
                <a:endParaRPr lang="fr-FR" sz="28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0,5−</m:t>
                    </m:r>
                    <m:r>
                      <a:rPr lang="fr-FR" i="1"/>
                      <m:t>𝑃</m:t>
                    </m:r>
                    <m:r>
                      <a:rPr lang="fr-FR" i="1"/>
                      <m:t>(4≤</m:t>
                    </m:r>
                    <m:r>
                      <a:rPr lang="fr-FR" i="1"/>
                      <m:t>𝑋</m:t>
                    </m:r>
                    <m:r>
                      <a:rPr lang="fr-FR" i="1"/>
                      <m:t>≤8) </m:t>
                    </m:r>
                  </m:oMath>
                </a14:m>
                <a:r>
                  <a:rPr lang="fr-FR" dirty="0"/>
                  <a:t>;</a:t>
                </a:r>
                <a:endParaRPr lang="fr-FR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0,5+</m:t>
                    </m:r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4≤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≤8</m:t>
                        </m:r>
                      </m:e>
                    </m:d>
                    <m:r>
                      <a:rPr lang="fr-FR" i="1"/>
                      <m:t> </m:t>
                    </m:r>
                  </m:oMath>
                </a14:m>
                <a:r>
                  <a:rPr lang="fr-FR" dirty="0"/>
                  <a:t>;</a:t>
                </a:r>
                <a:r>
                  <a:rPr lang="fr-FR" sz="2400" dirty="0" smtClean="0"/>
                  <a:t/>
                </a:r>
                <a:br>
                  <a:rPr lang="fr-FR" sz="2400" dirty="0" smtClean="0"/>
                </a:br>
                <a14:m>
                  <m:oMath xmlns:m="http://schemas.openxmlformats.org/officeDocument/2006/math">
                    <m:r>
                      <a:rPr lang="fr-FR" i="1"/>
                      <m:t>1−</m:t>
                    </m:r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4≤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≤8</m:t>
                        </m:r>
                      </m:e>
                    </m:d>
                  </m:oMath>
                </a14:m>
                <a:r>
                  <a:rPr lang="fr-FR" dirty="0" smtClean="0"/>
                  <a:t>.</a:t>
                </a:r>
                <a:r>
                  <a:rPr lang="fr-FR" dirty="0"/>
                  <a:t/>
                </a:r>
                <a:br>
                  <a:rPr lang="fr-FR" dirty="0"/>
                </a:br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Bzz\Desktop\07-04-2013 09-03-1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01008"/>
            <a:ext cx="5575716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788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𝑋</m:t>
                        </m:r>
                        <m:r>
                          <a:rPr lang="fr-FR" i="1"/>
                          <m:t>≥1800</m:t>
                        </m:r>
                      </m:e>
                    </m:d>
                    <m:r>
                      <a:rPr lang="fr-FR" i="1"/>
                      <m:t>=</m:t>
                    </m:r>
                  </m:oMath>
                </a14:m>
                <a:r>
                  <a:rPr lang="fr-FR" dirty="0"/>
                  <a:t> </a:t>
                </a:r>
                <a:endParaRPr lang="fr-FR" sz="28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0,5+</m:t>
                    </m:r>
                    <m:r>
                      <a:rPr lang="fr-FR" i="1"/>
                      <m:t>𝑃</m:t>
                    </m:r>
                    <m:r>
                      <a:rPr lang="fr-FR" i="1"/>
                      <m:t>(1800≤</m:t>
                    </m:r>
                    <m:r>
                      <a:rPr lang="fr-FR" i="1"/>
                      <m:t>𝑋</m:t>
                    </m:r>
                    <m:r>
                      <a:rPr lang="fr-FR" i="1"/>
                      <m:t>≤2000) </m:t>
                    </m:r>
                  </m:oMath>
                </a14:m>
                <a:r>
                  <a:rPr lang="fr-FR" dirty="0"/>
                  <a:t>;</a:t>
                </a:r>
                <a:endParaRPr lang="fr-FR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1−</m:t>
                    </m:r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1400≤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≤1800</m:t>
                        </m:r>
                      </m:e>
                    </m:d>
                    <m:r>
                      <a:rPr lang="fr-FR" i="1"/>
                      <m:t> </m:t>
                    </m:r>
                  </m:oMath>
                </a14:m>
                <a:r>
                  <a:rPr lang="fr-FR" dirty="0"/>
                  <a:t>;</a:t>
                </a:r>
                <a:endParaRPr lang="fr-FR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0,5−</m:t>
                    </m:r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1800≤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≤2000</m:t>
                        </m:r>
                      </m:e>
                    </m:d>
                    <m:r>
                      <a:rPr lang="fr-FR" i="1"/>
                      <m:t>.</m:t>
                    </m:r>
                  </m:oMath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Bzz\Desktop\07-04-2013 09-27-58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6912768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9423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𝑋</m:t>
                        </m:r>
                        <m:r>
                          <a:rPr lang="fr-FR" i="1"/>
                          <m:t>≥520</m:t>
                        </m:r>
                      </m:e>
                    </m:d>
                    <m:r>
                      <a:rPr lang="fr-FR" i="1"/>
                      <m:t>=</m:t>
                    </m:r>
                  </m:oMath>
                </a14:m>
                <a:r>
                  <a:rPr lang="fr-FR" dirty="0"/>
                  <a:t> </a:t>
                </a:r>
                <a:endParaRPr lang="fr-FR" sz="28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0,5+</m:t>
                    </m:r>
                    <m:r>
                      <a:rPr lang="fr-FR" i="1"/>
                      <m:t>𝑃</m:t>
                    </m:r>
                    <m:r>
                      <a:rPr lang="fr-FR" i="1"/>
                      <m:t>(500≤</m:t>
                    </m:r>
                    <m:r>
                      <a:rPr lang="fr-FR" i="1"/>
                      <m:t>𝑋</m:t>
                    </m:r>
                    <m:r>
                      <a:rPr lang="fr-FR" i="1"/>
                      <m:t>≤520)</m:t>
                    </m:r>
                  </m:oMath>
                </a14:m>
                <a:endParaRPr lang="fr-FR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0,5−</m:t>
                    </m:r>
                    <m:r>
                      <a:rPr lang="fr-FR" i="1"/>
                      <m:t>𝑃</m:t>
                    </m:r>
                    <m:r>
                      <a:rPr lang="fr-FR" i="1"/>
                      <m:t>(480≤</m:t>
                    </m:r>
                    <m:r>
                      <a:rPr lang="fr-FR" i="1"/>
                      <m:t>𝑋</m:t>
                    </m:r>
                    <m:r>
                      <a:rPr lang="fr-FR" i="1"/>
                      <m:t>≤500)</m:t>
                    </m:r>
                  </m:oMath>
                </a14:m>
                <a:endParaRPr lang="fr-FR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fr-FR" i="1"/>
                      <m:t>1−</m:t>
                    </m:r>
                    <m:r>
                      <a:rPr lang="fr-FR" i="1"/>
                      <m:t>𝑃</m:t>
                    </m:r>
                    <m:d>
                      <m:dPr>
                        <m:ctrlPr>
                          <a:rPr lang="fr-FR" i="1"/>
                        </m:ctrlPr>
                      </m:dPr>
                      <m:e>
                        <m:r>
                          <a:rPr lang="fr-FR" i="1"/>
                          <m:t>380≤</m:t>
                        </m:r>
                        <m:r>
                          <a:rPr lang="fr-FR" i="1"/>
                          <m:t>𝑋</m:t>
                        </m:r>
                        <m:r>
                          <a:rPr lang="fr-FR" i="1"/>
                          <m:t>≤520</m:t>
                        </m:r>
                      </m:e>
                    </m:d>
                  </m:oMath>
                </a14:m>
                <a:endParaRPr lang="fr-FR" sz="240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564949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C:\Users\Bzz\Desktop\07-04-2013 09-29-24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7920880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737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C:\Users\Jojo\Desktop\Bordel\07-04-2013 15-38-5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6264696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6054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C:\Users\Jojo\Desktop\Bordel\07-04-2013 15-39-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4771429" cy="2495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5376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303</Words>
  <Application>Microsoft Office PowerPoint</Application>
  <PresentationFormat>Affichage à l'écran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Loi normale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Loi normale</dc:title>
  <dc:creator>Jojo</dc:creator>
  <cp:lastModifiedBy>Jojo</cp:lastModifiedBy>
  <cp:revision>1</cp:revision>
  <dcterms:created xsi:type="dcterms:W3CDTF">2013-04-07T16:23:40Z</dcterms:created>
  <dcterms:modified xsi:type="dcterms:W3CDTF">2013-04-07T16:31:59Z</dcterms:modified>
</cp:coreProperties>
</file>