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37EFE7E9-A007-4482-A352-6B2DE6762E44}" type="datetimeFigureOut">
              <a:rPr lang="fr-FR" smtClean="0"/>
              <a:t>24/05/2013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E0E90F1-5B4E-469B-87D5-EFCF4321A71E}" type="slidenum">
              <a:rPr lang="fr-FR" smtClean="0"/>
              <a:t>‹N°›</a:t>
            </a:fld>
            <a:endParaRPr lang="fr-FR"/>
          </a:p>
        </p:txBody>
      </p:sp>
    </p:spTree>
    <p:extLst>
      <p:ext uri="{BB962C8B-B14F-4D97-AF65-F5344CB8AC3E}">
        <p14:creationId xmlns:p14="http://schemas.microsoft.com/office/powerpoint/2010/main" val="381377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7EFE7E9-A007-4482-A352-6B2DE6762E44}" type="datetimeFigureOut">
              <a:rPr lang="fr-FR" smtClean="0"/>
              <a:t>24/05/2013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E0E90F1-5B4E-469B-87D5-EFCF4321A71E}" type="slidenum">
              <a:rPr lang="fr-FR" smtClean="0"/>
              <a:t>‹N°›</a:t>
            </a:fld>
            <a:endParaRPr lang="fr-FR"/>
          </a:p>
        </p:txBody>
      </p:sp>
    </p:spTree>
    <p:extLst>
      <p:ext uri="{BB962C8B-B14F-4D97-AF65-F5344CB8AC3E}">
        <p14:creationId xmlns:p14="http://schemas.microsoft.com/office/powerpoint/2010/main" val="990078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7EFE7E9-A007-4482-A352-6B2DE6762E44}" type="datetimeFigureOut">
              <a:rPr lang="fr-FR" smtClean="0"/>
              <a:t>24/05/2013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E0E90F1-5B4E-469B-87D5-EFCF4321A71E}" type="slidenum">
              <a:rPr lang="fr-FR" smtClean="0"/>
              <a:t>‹N°›</a:t>
            </a:fld>
            <a:endParaRPr lang="fr-FR"/>
          </a:p>
        </p:txBody>
      </p:sp>
    </p:spTree>
    <p:extLst>
      <p:ext uri="{BB962C8B-B14F-4D97-AF65-F5344CB8AC3E}">
        <p14:creationId xmlns:p14="http://schemas.microsoft.com/office/powerpoint/2010/main" val="217175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7EFE7E9-A007-4482-A352-6B2DE6762E44}" type="datetimeFigureOut">
              <a:rPr lang="fr-FR" smtClean="0"/>
              <a:t>24/05/2013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E0E90F1-5B4E-469B-87D5-EFCF4321A71E}" type="slidenum">
              <a:rPr lang="fr-FR" smtClean="0"/>
              <a:t>‹N°›</a:t>
            </a:fld>
            <a:endParaRPr lang="fr-FR"/>
          </a:p>
        </p:txBody>
      </p:sp>
    </p:spTree>
    <p:extLst>
      <p:ext uri="{BB962C8B-B14F-4D97-AF65-F5344CB8AC3E}">
        <p14:creationId xmlns:p14="http://schemas.microsoft.com/office/powerpoint/2010/main" val="1028093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37EFE7E9-A007-4482-A352-6B2DE6762E44}" type="datetimeFigureOut">
              <a:rPr lang="fr-FR" smtClean="0"/>
              <a:t>24/05/2013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E0E90F1-5B4E-469B-87D5-EFCF4321A71E}" type="slidenum">
              <a:rPr lang="fr-FR" smtClean="0"/>
              <a:t>‹N°›</a:t>
            </a:fld>
            <a:endParaRPr lang="fr-FR"/>
          </a:p>
        </p:txBody>
      </p:sp>
    </p:spTree>
    <p:extLst>
      <p:ext uri="{BB962C8B-B14F-4D97-AF65-F5344CB8AC3E}">
        <p14:creationId xmlns:p14="http://schemas.microsoft.com/office/powerpoint/2010/main" val="942456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7EFE7E9-A007-4482-A352-6B2DE6762E44}" type="datetimeFigureOut">
              <a:rPr lang="fr-FR" smtClean="0"/>
              <a:t>24/05/2013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E0E90F1-5B4E-469B-87D5-EFCF4321A71E}" type="slidenum">
              <a:rPr lang="fr-FR" smtClean="0"/>
              <a:t>‹N°›</a:t>
            </a:fld>
            <a:endParaRPr lang="fr-FR"/>
          </a:p>
        </p:txBody>
      </p:sp>
    </p:spTree>
    <p:extLst>
      <p:ext uri="{BB962C8B-B14F-4D97-AF65-F5344CB8AC3E}">
        <p14:creationId xmlns:p14="http://schemas.microsoft.com/office/powerpoint/2010/main" val="2292350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7EFE7E9-A007-4482-A352-6B2DE6762E44}" type="datetimeFigureOut">
              <a:rPr lang="fr-FR" smtClean="0"/>
              <a:t>24/05/2013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E0E90F1-5B4E-469B-87D5-EFCF4321A71E}" type="slidenum">
              <a:rPr lang="fr-FR" smtClean="0"/>
              <a:t>‹N°›</a:t>
            </a:fld>
            <a:endParaRPr lang="fr-FR"/>
          </a:p>
        </p:txBody>
      </p:sp>
    </p:spTree>
    <p:extLst>
      <p:ext uri="{BB962C8B-B14F-4D97-AF65-F5344CB8AC3E}">
        <p14:creationId xmlns:p14="http://schemas.microsoft.com/office/powerpoint/2010/main" val="1590917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37EFE7E9-A007-4482-A352-6B2DE6762E44}" type="datetimeFigureOut">
              <a:rPr lang="fr-FR" smtClean="0"/>
              <a:t>24/05/2013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E0E90F1-5B4E-469B-87D5-EFCF4321A71E}" type="slidenum">
              <a:rPr lang="fr-FR" smtClean="0"/>
              <a:t>‹N°›</a:t>
            </a:fld>
            <a:endParaRPr lang="fr-FR"/>
          </a:p>
        </p:txBody>
      </p:sp>
    </p:spTree>
    <p:extLst>
      <p:ext uri="{BB962C8B-B14F-4D97-AF65-F5344CB8AC3E}">
        <p14:creationId xmlns:p14="http://schemas.microsoft.com/office/powerpoint/2010/main" val="1903418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7EFE7E9-A007-4482-A352-6B2DE6762E44}" type="datetimeFigureOut">
              <a:rPr lang="fr-FR" smtClean="0"/>
              <a:t>24/05/2013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E0E90F1-5B4E-469B-87D5-EFCF4321A71E}" type="slidenum">
              <a:rPr lang="fr-FR" smtClean="0"/>
              <a:t>‹N°›</a:t>
            </a:fld>
            <a:endParaRPr lang="fr-FR"/>
          </a:p>
        </p:txBody>
      </p:sp>
    </p:spTree>
    <p:extLst>
      <p:ext uri="{BB962C8B-B14F-4D97-AF65-F5344CB8AC3E}">
        <p14:creationId xmlns:p14="http://schemas.microsoft.com/office/powerpoint/2010/main" val="1738518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7EFE7E9-A007-4482-A352-6B2DE6762E44}" type="datetimeFigureOut">
              <a:rPr lang="fr-FR" smtClean="0"/>
              <a:t>24/05/2013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E0E90F1-5B4E-469B-87D5-EFCF4321A71E}" type="slidenum">
              <a:rPr lang="fr-FR" smtClean="0"/>
              <a:t>‹N°›</a:t>
            </a:fld>
            <a:endParaRPr lang="fr-FR"/>
          </a:p>
        </p:txBody>
      </p:sp>
    </p:spTree>
    <p:extLst>
      <p:ext uri="{BB962C8B-B14F-4D97-AF65-F5344CB8AC3E}">
        <p14:creationId xmlns:p14="http://schemas.microsoft.com/office/powerpoint/2010/main" val="2357225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7EFE7E9-A007-4482-A352-6B2DE6762E44}" type="datetimeFigureOut">
              <a:rPr lang="fr-FR" smtClean="0"/>
              <a:t>24/05/2013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E0E90F1-5B4E-469B-87D5-EFCF4321A71E}" type="slidenum">
              <a:rPr lang="fr-FR" smtClean="0"/>
              <a:t>‹N°›</a:t>
            </a:fld>
            <a:endParaRPr lang="fr-FR"/>
          </a:p>
        </p:txBody>
      </p:sp>
    </p:spTree>
    <p:extLst>
      <p:ext uri="{BB962C8B-B14F-4D97-AF65-F5344CB8AC3E}">
        <p14:creationId xmlns:p14="http://schemas.microsoft.com/office/powerpoint/2010/main" val="1367790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FE7E9-A007-4482-A352-6B2DE6762E44}" type="datetimeFigureOut">
              <a:rPr lang="fr-FR" smtClean="0"/>
              <a:t>24/05/2013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0E90F1-5B4E-469B-87D5-EFCF4321A71E}" type="slidenum">
              <a:rPr lang="fr-FR" smtClean="0"/>
              <a:t>‹N°›</a:t>
            </a:fld>
            <a:endParaRPr lang="fr-FR"/>
          </a:p>
        </p:txBody>
      </p:sp>
    </p:spTree>
    <p:extLst>
      <p:ext uri="{BB962C8B-B14F-4D97-AF65-F5344CB8AC3E}">
        <p14:creationId xmlns:p14="http://schemas.microsoft.com/office/powerpoint/2010/main" val="2343131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0"/>
            <a:ext cx="7488832" cy="1080120"/>
          </a:xfrm>
        </p:spPr>
        <p:txBody>
          <a:bodyPr/>
          <a:lstStyle/>
          <a:p>
            <a:r>
              <a:rPr lang="fr-FR" dirty="0" smtClean="0"/>
              <a:t>Chapitre 9 : Echantillonnage</a:t>
            </a:r>
            <a:endParaRPr lang="fr-FR" dirty="0"/>
          </a:p>
        </p:txBody>
      </p:sp>
      <p:sp>
        <p:nvSpPr>
          <p:cNvPr id="3" name="Sous-titre 2"/>
          <p:cNvSpPr>
            <a:spLocks noGrp="1"/>
          </p:cNvSpPr>
          <p:nvPr>
            <p:ph type="subTitle" idx="1"/>
          </p:nvPr>
        </p:nvSpPr>
        <p:spPr>
          <a:xfrm>
            <a:off x="0" y="980728"/>
            <a:ext cx="9144000" cy="5616624"/>
          </a:xfrm>
        </p:spPr>
        <p:txBody>
          <a:bodyPr>
            <a:normAutofit fontScale="92500"/>
          </a:bodyPr>
          <a:lstStyle/>
          <a:p>
            <a:pPr>
              <a:lnSpc>
                <a:spcPct val="115000"/>
              </a:lnSpc>
              <a:spcAft>
                <a:spcPts val="1000"/>
              </a:spcAft>
            </a:pPr>
            <a:r>
              <a:rPr lang="fr-FR" dirty="0" smtClean="0">
                <a:solidFill>
                  <a:schemeClr val="tx1"/>
                </a:solidFill>
                <a:effectLst/>
                <a:latin typeface="Comic Sans MS"/>
                <a:ea typeface="Times New Roman"/>
                <a:cs typeface="Times New Roman"/>
              </a:rPr>
              <a:t>Dans la pratique, on ne peut pas mesurer avec exactitude la proportion d’un caractère dans la population (intention de vote pour un candidat lors d’une élection – nombre de personne ayant regardé une émission de télévision samedi soir…). Pour réaliser ce type de mesure, les statisticiens mesurent le caractère en question sur une petite partie de la population (suffisamment grande </a:t>
            </a:r>
            <a:r>
              <a:rPr lang="fr-FR" b="1" dirty="0" smtClean="0">
                <a:solidFill>
                  <a:schemeClr val="tx1"/>
                </a:solidFill>
                <a:effectLst/>
                <a:latin typeface="Comic Sans MS"/>
                <a:ea typeface="Times New Roman"/>
                <a:cs typeface="Times New Roman"/>
              </a:rPr>
              <a:t>un échantillon</a:t>
            </a:r>
            <a:r>
              <a:rPr lang="fr-FR" dirty="0" smtClean="0">
                <a:solidFill>
                  <a:schemeClr val="tx1"/>
                </a:solidFill>
                <a:effectLst/>
                <a:latin typeface="Comic Sans MS"/>
                <a:ea typeface="Times New Roman"/>
                <a:cs typeface="Times New Roman"/>
              </a:rPr>
              <a:t>) et en mesurer les fréquences. On parle de </a:t>
            </a:r>
            <a:r>
              <a:rPr lang="fr-FR" b="1" dirty="0" smtClean="0">
                <a:solidFill>
                  <a:schemeClr val="tx1"/>
                </a:solidFill>
                <a:effectLst/>
                <a:latin typeface="Comic Sans MS"/>
                <a:ea typeface="Times New Roman"/>
                <a:cs typeface="Times New Roman"/>
              </a:rPr>
              <a:t>fluctuation d’échantillonnage</a:t>
            </a:r>
            <a:r>
              <a:rPr lang="fr-FR" dirty="0" smtClean="0">
                <a:solidFill>
                  <a:schemeClr val="tx1"/>
                </a:solidFill>
                <a:effectLst/>
                <a:latin typeface="Comic Sans MS"/>
                <a:ea typeface="Times New Roman"/>
                <a:cs typeface="Times New Roman"/>
              </a:rPr>
              <a:t>.</a:t>
            </a:r>
            <a:endParaRPr lang="fr-FR" sz="2800" dirty="0">
              <a:solidFill>
                <a:schemeClr val="tx1"/>
              </a:solidFill>
              <a:ea typeface="Times New Roman"/>
              <a:cs typeface="Times New Roman"/>
            </a:endParaRPr>
          </a:p>
          <a:p>
            <a:endParaRPr lang="fr-FR" dirty="0"/>
          </a:p>
        </p:txBody>
      </p:sp>
    </p:spTree>
    <p:extLst>
      <p:ext uri="{BB962C8B-B14F-4D97-AF65-F5344CB8AC3E}">
        <p14:creationId xmlns:p14="http://schemas.microsoft.com/office/powerpoint/2010/main" val="683066467"/>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Espace réservé du contenu 2"/>
              <p:cNvSpPr>
                <a:spLocks noGrp="1"/>
              </p:cNvSpPr>
              <p:nvPr>
                <p:ph idx="1"/>
              </p:nvPr>
            </p:nvSpPr>
            <p:spPr>
              <a:xfrm>
                <a:off x="0" y="188640"/>
                <a:ext cx="9036496" cy="6552728"/>
              </a:xfrm>
            </p:spPr>
            <p:txBody>
              <a:bodyPr>
                <a:normAutofit fontScale="77500" lnSpcReduction="20000"/>
              </a:bodyPr>
              <a:lstStyle/>
              <a:p>
                <a:pPr lvl="1">
                  <a:lnSpc>
                    <a:spcPct val="115000"/>
                  </a:lnSpc>
                  <a:spcAft>
                    <a:spcPts val="1000"/>
                  </a:spcAft>
                  <a:buFont typeface="+mj-lt"/>
                  <a:buAutoNum type="alphaLcPeriod"/>
                </a:pPr>
                <a:r>
                  <a:rPr lang="fr-FR" b="1" u="sng" dirty="0" smtClean="0">
                    <a:solidFill>
                      <a:srgbClr val="4F81BD"/>
                    </a:solidFill>
                    <a:effectLst/>
                    <a:latin typeface="Comic Sans MS"/>
                    <a:ea typeface="Times New Roman"/>
                    <a:cs typeface="Times New Roman"/>
                  </a:rPr>
                  <a:t>Intervalle de fluctuation</a:t>
                </a:r>
                <a:endParaRPr lang="fr-FR" sz="2000" dirty="0">
                  <a:ea typeface="Times New Roman"/>
                  <a:cs typeface="Times New Roman"/>
                </a:endParaRPr>
              </a:p>
              <a:p>
                <a:pPr>
                  <a:lnSpc>
                    <a:spcPct val="115000"/>
                  </a:lnSpc>
                  <a:spcAft>
                    <a:spcPts val="1000"/>
                  </a:spcAft>
                </a:pPr>
                <a:r>
                  <a:rPr lang="fr-FR" dirty="0">
                    <a:effectLst/>
                    <a:latin typeface="Comic Sans MS"/>
                    <a:ea typeface="Times New Roman"/>
                    <a:cs typeface="Times New Roman"/>
                  </a:rPr>
                  <a:t>Lors de la simulation d’une </a:t>
                </a:r>
                <a:r>
                  <a:rPr lang="fr-FR" dirty="0" smtClean="0">
                    <a:effectLst/>
                    <a:latin typeface="Comic Sans MS"/>
                    <a:ea typeface="Times New Roman"/>
                    <a:cs typeface="Times New Roman"/>
                  </a:rPr>
                  <a:t>expérience </a:t>
                </a:r>
                <a:br>
                  <a:rPr lang="fr-FR" dirty="0" smtClean="0">
                    <a:effectLst/>
                    <a:latin typeface="Comic Sans MS"/>
                    <a:ea typeface="Times New Roman"/>
                    <a:cs typeface="Times New Roman"/>
                  </a:rPr>
                </a:br>
                <a:r>
                  <a:rPr lang="fr-FR" dirty="0" smtClean="0">
                    <a:effectLst/>
                    <a:latin typeface="Comic Sans MS"/>
                    <a:ea typeface="Times New Roman"/>
                    <a:cs typeface="Times New Roman"/>
                  </a:rPr>
                  <a:t>aléatoire </a:t>
                </a:r>
                <a:r>
                  <a:rPr lang="fr-FR" dirty="0">
                    <a:effectLst/>
                    <a:latin typeface="Comic Sans MS"/>
                    <a:ea typeface="Times New Roman"/>
                    <a:cs typeface="Times New Roman"/>
                  </a:rPr>
                  <a:t>sur </a:t>
                </a:r>
                <a:r>
                  <a:rPr lang="fr-FR" dirty="0" smtClean="0">
                    <a:effectLst/>
                    <a:latin typeface="Comic Sans MS"/>
                    <a:ea typeface="Times New Roman"/>
                    <a:cs typeface="Times New Roman"/>
                  </a:rPr>
                  <a:t>ordinateur</a:t>
                </a:r>
                <a:r>
                  <a:rPr lang="fr-FR" dirty="0">
                    <a:effectLst/>
                    <a:latin typeface="Comic Sans MS"/>
                    <a:ea typeface="Times New Roman"/>
                    <a:cs typeface="Times New Roman"/>
                  </a:rPr>
                  <a:t>, on observe </a:t>
                </a:r>
                <a:r>
                  <a:rPr lang="fr-FR" dirty="0">
                    <a:latin typeface="Comic Sans MS"/>
                    <a:ea typeface="Times New Roman"/>
                    <a:cs typeface="Times New Roman"/>
                  </a:rPr>
                  <a:t/>
                </a:r>
                <a:br>
                  <a:rPr lang="fr-FR" dirty="0">
                    <a:latin typeface="Comic Sans MS"/>
                    <a:ea typeface="Times New Roman"/>
                    <a:cs typeface="Times New Roman"/>
                  </a:rPr>
                </a:br>
                <a:r>
                  <a:rPr lang="fr-FR" dirty="0" smtClean="0">
                    <a:effectLst/>
                    <a:latin typeface="Comic Sans MS"/>
                    <a:ea typeface="Times New Roman"/>
                    <a:cs typeface="Times New Roman"/>
                  </a:rPr>
                  <a:t>que les </a:t>
                </a:r>
                <a:r>
                  <a:rPr lang="fr-FR" dirty="0">
                    <a:effectLst/>
                    <a:latin typeface="Comic Sans MS"/>
                    <a:ea typeface="Times New Roman"/>
                    <a:cs typeface="Times New Roman"/>
                  </a:rPr>
                  <a:t>fréquences des échantillons </a:t>
                </a:r>
                <a:r>
                  <a:rPr lang="fr-FR" dirty="0" smtClean="0">
                    <a:effectLst/>
                    <a:latin typeface="Comic Sans MS"/>
                    <a:ea typeface="Times New Roman"/>
                    <a:cs typeface="Times New Roman"/>
                  </a:rPr>
                  <a:t/>
                </a:r>
                <a:br>
                  <a:rPr lang="fr-FR" dirty="0" smtClean="0">
                    <a:effectLst/>
                    <a:latin typeface="Comic Sans MS"/>
                    <a:ea typeface="Times New Roman"/>
                    <a:cs typeface="Times New Roman"/>
                  </a:rPr>
                </a:br>
                <a:r>
                  <a:rPr lang="fr-FR" dirty="0" smtClean="0">
                    <a:effectLst/>
                    <a:latin typeface="Comic Sans MS"/>
                    <a:ea typeface="Times New Roman"/>
                    <a:cs typeface="Times New Roman"/>
                  </a:rPr>
                  <a:t>créés </a:t>
                </a:r>
                <a:r>
                  <a:rPr lang="fr-FR" dirty="0">
                    <a:effectLst/>
                    <a:latin typeface="Comic Sans MS"/>
                    <a:ea typeface="Times New Roman"/>
                    <a:cs typeface="Times New Roman"/>
                  </a:rPr>
                  <a:t>fluctuent autour de la probabilité.</a:t>
                </a:r>
                <a:endParaRPr lang="fr-FR" sz="2800" dirty="0">
                  <a:ea typeface="Times New Roman"/>
                  <a:cs typeface="Times New Roman"/>
                </a:endParaRPr>
              </a:p>
              <a:p>
                <a:pPr>
                  <a:lnSpc>
                    <a:spcPct val="115000"/>
                  </a:lnSpc>
                  <a:spcAft>
                    <a:spcPts val="1000"/>
                  </a:spcAft>
                </a:pPr>
                <a:r>
                  <a:rPr lang="fr-FR" sz="3600" b="1" u="sng" dirty="0" smtClean="0">
                    <a:solidFill>
                      <a:srgbClr val="00B050"/>
                    </a:solidFill>
                    <a:ea typeface="Times New Roman"/>
                    <a:cs typeface="Times New Roman"/>
                    <a:sym typeface="Wingdings"/>
                  </a:rPr>
                  <a:t></a:t>
                </a:r>
                <a:r>
                  <a:rPr lang="fr-FR" b="1" u="sng" dirty="0">
                    <a:solidFill>
                      <a:srgbClr val="00B050"/>
                    </a:solidFill>
                    <a:effectLst/>
                    <a:latin typeface="Comic Sans MS"/>
                    <a:ea typeface="Times New Roman"/>
                    <a:cs typeface="Times New Roman"/>
                  </a:rPr>
                  <a:t>Définition</a:t>
                </a:r>
                <a:r>
                  <a:rPr lang="fr-FR" dirty="0">
                    <a:solidFill>
                      <a:srgbClr val="00B050"/>
                    </a:solidFill>
                    <a:effectLst/>
                    <a:latin typeface="Comic Sans MS"/>
                    <a:ea typeface="Times New Roman"/>
                    <a:cs typeface="Times New Roman"/>
                  </a:rPr>
                  <a:t> </a:t>
                </a:r>
                <a:r>
                  <a:rPr lang="fr-FR" dirty="0">
                    <a:effectLst/>
                    <a:latin typeface="Comic Sans MS"/>
                    <a:ea typeface="Times New Roman"/>
                    <a:cs typeface="Times New Roman"/>
                  </a:rPr>
                  <a:t>: (Lorsqu’on connait la proportion du caractère dans la population </a:t>
                </a:r>
                <a14:m>
                  <m:oMath xmlns:m="http://schemas.openxmlformats.org/officeDocument/2006/math">
                    <m:r>
                      <a:rPr lang="fr-FR" i="1">
                        <a:effectLst/>
                        <a:latin typeface="Cambria Math"/>
                        <a:ea typeface="Times New Roman"/>
                        <a:cs typeface="Times New Roman"/>
                      </a:rPr>
                      <m:t>𝑝</m:t>
                    </m:r>
                  </m:oMath>
                </a14:m>
                <a:r>
                  <a:rPr lang="fr-FR" dirty="0">
                    <a:effectLst/>
                    <a:latin typeface="Comic Sans MS"/>
                    <a:ea typeface="Times New Roman"/>
                    <a:cs typeface="Times New Roman"/>
                  </a:rPr>
                  <a:t>)</a:t>
                </a:r>
                <a:br>
                  <a:rPr lang="fr-FR" dirty="0">
                    <a:effectLst/>
                    <a:latin typeface="Comic Sans MS"/>
                    <a:ea typeface="Times New Roman"/>
                    <a:cs typeface="Times New Roman"/>
                  </a:rPr>
                </a:br>
                <a:r>
                  <a:rPr lang="fr-FR" dirty="0">
                    <a:effectLst/>
                    <a:latin typeface="Comic Sans MS"/>
                    <a:ea typeface="Times New Roman"/>
                    <a:cs typeface="Times New Roman"/>
                  </a:rPr>
                  <a:t>On définit </a:t>
                </a:r>
                <a:r>
                  <a:rPr lang="fr-FR" b="1" dirty="0">
                    <a:effectLst/>
                    <a:latin typeface="Comic Sans MS"/>
                    <a:ea typeface="Times New Roman"/>
                    <a:cs typeface="Times New Roman"/>
                  </a:rPr>
                  <a:t>l’intervalle de fluctuation</a:t>
                </a:r>
                <a:r>
                  <a:rPr lang="fr-FR" dirty="0">
                    <a:effectLst/>
                    <a:latin typeface="Comic Sans MS"/>
                    <a:ea typeface="Times New Roman"/>
                    <a:cs typeface="Times New Roman"/>
                  </a:rPr>
                  <a:t> au seuil de 95% pour des échantillons de taille </a:t>
                </a:r>
                <a14:m>
                  <m:oMath xmlns:m="http://schemas.openxmlformats.org/officeDocument/2006/math">
                    <m:r>
                      <a:rPr lang="fr-FR" i="1">
                        <a:effectLst/>
                        <a:latin typeface="Cambria Math"/>
                        <a:ea typeface="Times New Roman"/>
                        <a:cs typeface="Times New Roman"/>
                      </a:rPr>
                      <m:t>𝑛</m:t>
                    </m:r>
                    <m:r>
                      <a:rPr lang="fr-FR" i="1">
                        <a:effectLst/>
                        <a:latin typeface="Cambria Math"/>
                        <a:ea typeface="Times New Roman"/>
                        <a:cs typeface="Times New Roman"/>
                      </a:rPr>
                      <m:t>≥25</m:t>
                    </m:r>
                  </m:oMath>
                </a14:m>
                <a:r>
                  <a:rPr lang="fr-FR" dirty="0">
                    <a:effectLst/>
                    <a:latin typeface="Comic Sans MS"/>
                    <a:ea typeface="Times New Roman"/>
                    <a:cs typeface="Times New Roman"/>
                  </a:rPr>
                  <a:t> et pour </a:t>
                </a:r>
                <a14:m>
                  <m:oMath xmlns:m="http://schemas.openxmlformats.org/officeDocument/2006/math">
                    <m:r>
                      <a:rPr lang="fr-FR" i="1">
                        <a:effectLst/>
                        <a:latin typeface="Cambria Math"/>
                        <a:ea typeface="Times New Roman"/>
                        <a:cs typeface="Times New Roman"/>
                      </a:rPr>
                      <m:t>𝑝</m:t>
                    </m:r>
                  </m:oMath>
                </a14:m>
                <a:r>
                  <a:rPr lang="fr-FR" dirty="0">
                    <a:effectLst/>
                    <a:latin typeface="Comic Sans MS"/>
                    <a:ea typeface="Times New Roman"/>
                    <a:cs typeface="Times New Roman"/>
                  </a:rPr>
                  <a:t> compris entre </a:t>
                </a:r>
                <a14:m>
                  <m:oMath xmlns:m="http://schemas.openxmlformats.org/officeDocument/2006/math">
                    <m:r>
                      <a:rPr lang="fr-FR" i="1">
                        <a:effectLst/>
                        <a:latin typeface="Cambria Math"/>
                        <a:ea typeface="Times New Roman"/>
                        <a:cs typeface="Times New Roman"/>
                      </a:rPr>
                      <m:t>0,2</m:t>
                    </m:r>
                  </m:oMath>
                </a14:m>
                <a:r>
                  <a:rPr lang="fr-FR" dirty="0">
                    <a:effectLst/>
                    <a:latin typeface="Comic Sans MS"/>
                    <a:ea typeface="Times New Roman"/>
                    <a:cs typeface="Times New Roman"/>
                  </a:rPr>
                  <a:t> et </a:t>
                </a:r>
                <a14:m>
                  <m:oMath xmlns:m="http://schemas.openxmlformats.org/officeDocument/2006/math">
                    <m:r>
                      <a:rPr lang="fr-FR" i="1">
                        <a:effectLst/>
                        <a:latin typeface="Cambria Math"/>
                        <a:ea typeface="Times New Roman"/>
                        <a:cs typeface="Times New Roman"/>
                      </a:rPr>
                      <m:t>0,8</m:t>
                    </m:r>
                  </m:oMath>
                </a14:m>
                <a:r>
                  <a:rPr lang="fr-FR" dirty="0">
                    <a:effectLst/>
                    <a:latin typeface="Comic Sans MS"/>
                    <a:ea typeface="Times New Roman"/>
                    <a:cs typeface="Times New Roman"/>
                  </a:rPr>
                  <a:t> par :</a:t>
                </a:r>
                <a:br>
                  <a:rPr lang="fr-FR" dirty="0">
                    <a:effectLst/>
                    <a:latin typeface="Comic Sans MS"/>
                    <a:ea typeface="Times New Roman"/>
                    <a:cs typeface="Times New Roman"/>
                  </a:rPr>
                </a:br>
                <a14:m>
                  <m:oMath xmlns:m="http://schemas.openxmlformats.org/officeDocument/2006/math">
                    <m:d>
                      <m:dPr>
                        <m:begChr m:val="["/>
                        <m:endChr m:val="]"/>
                        <m:ctrlPr>
                          <a:rPr lang="fr-FR" i="1">
                            <a:effectLst/>
                            <a:latin typeface="Cambria Math"/>
                            <a:ea typeface="Times New Roman"/>
                            <a:cs typeface="Times New Roman"/>
                          </a:rPr>
                        </m:ctrlPr>
                      </m:dPr>
                      <m:e>
                        <m:r>
                          <a:rPr lang="fr-FR" i="1">
                            <a:effectLst/>
                            <a:latin typeface="Cambria Math"/>
                            <a:ea typeface="Times New Roman"/>
                            <a:cs typeface="Times New Roman"/>
                          </a:rPr>
                          <m:t>𝑝</m:t>
                        </m:r>
                        <m:r>
                          <a:rPr lang="fr-FR" i="1">
                            <a:effectLst/>
                            <a:latin typeface="Cambria Math"/>
                            <a:ea typeface="Times New Roman"/>
                            <a:cs typeface="Times New Roman"/>
                          </a:rPr>
                          <m:t>−</m:t>
                        </m:r>
                        <m:f>
                          <m:fPr>
                            <m:ctrlPr>
                              <a:rPr lang="fr-FR" i="1">
                                <a:effectLst/>
                                <a:latin typeface="Cambria Math"/>
                                <a:ea typeface="Times New Roman"/>
                                <a:cs typeface="Times New Roman"/>
                              </a:rPr>
                            </m:ctrlPr>
                          </m:fPr>
                          <m:num>
                            <m:r>
                              <a:rPr lang="fr-FR" i="1">
                                <a:effectLst/>
                                <a:latin typeface="Cambria Math"/>
                                <a:ea typeface="Times New Roman"/>
                                <a:cs typeface="Times New Roman"/>
                              </a:rPr>
                              <m:t>1</m:t>
                            </m:r>
                          </m:num>
                          <m:den>
                            <m:rad>
                              <m:radPr>
                                <m:degHide m:val="on"/>
                                <m:ctrlPr>
                                  <a:rPr lang="fr-FR" i="1">
                                    <a:effectLst/>
                                    <a:latin typeface="Cambria Math"/>
                                    <a:ea typeface="Times New Roman"/>
                                    <a:cs typeface="Times New Roman"/>
                                  </a:rPr>
                                </m:ctrlPr>
                              </m:radPr>
                              <m:deg/>
                              <m:e>
                                <m:r>
                                  <a:rPr lang="fr-FR" i="1">
                                    <a:effectLst/>
                                    <a:latin typeface="Cambria Math"/>
                                    <a:ea typeface="Times New Roman"/>
                                    <a:cs typeface="Times New Roman"/>
                                  </a:rPr>
                                  <m:t>𝑛</m:t>
                                </m:r>
                              </m:e>
                            </m:rad>
                          </m:den>
                        </m:f>
                        <m:r>
                          <a:rPr lang="fr-FR" i="1">
                            <a:effectLst/>
                            <a:latin typeface="Cambria Math"/>
                            <a:ea typeface="Times New Roman"/>
                            <a:cs typeface="Times New Roman"/>
                          </a:rPr>
                          <m:t> ; </m:t>
                        </m:r>
                        <m:r>
                          <a:rPr lang="fr-FR" i="1">
                            <a:effectLst/>
                            <a:latin typeface="Cambria Math"/>
                            <a:ea typeface="Times New Roman"/>
                            <a:cs typeface="Times New Roman"/>
                          </a:rPr>
                          <m:t>𝑝</m:t>
                        </m:r>
                        <m:r>
                          <a:rPr lang="fr-FR" i="1">
                            <a:effectLst/>
                            <a:latin typeface="Cambria Math"/>
                            <a:ea typeface="Times New Roman"/>
                            <a:cs typeface="Times New Roman"/>
                          </a:rPr>
                          <m:t>+</m:t>
                        </m:r>
                        <m:f>
                          <m:fPr>
                            <m:ctrlPr>
                              <a:rPr lang="fr-FR" i="1">
                                <a:effectLst/>
                                <a:latin typeface="Cambria Math"/>
                                <a:ea typeface="Times New Roman"/>
                                <a:cs typeface="Times New Roman"/>
                              </a:rPr>
                            </m:ctrlPr>
                          </m:fPr>
                          <m:num>
                            <m:r>
                              <a:rPr lang="fr-FR" i="1">
                                <a:effectLst/>
                                <a:latin typeface="Cambria Math"/>
                                <a:ea typeface="Times New Roman"/>
                                <a:cs typeface="Times New Roman"/>
                              </a:rPr>
                              <m:t>1</m:t>
                            </m:r>
                          </m:num>
                          <m:den>
                            <m:rad>
                              <m:radPr>
                                <m:degHide m:val="on"/>
                                <m:ctrlPr>
                                  <a:rPr lang="fr-FR" i="1">
                                    <a:effectLst/>
                                    <a:latin typeface="Cambria Math"/>
                                    <a:ea typeface="Times New Roman"/>
                                    <a:cs typeface="Times New Roman"/>
                                  </a:rPr>
                                </m:ctrlPr>
                              </m:radPr>
                              <m:deg/>
                              <m:e>
                                <m:r>
                                  <a:rPr lang="fr-FR" i="1">
                                    <a:effectLst/>
                                    <a:latin typeface="Cambria Math"/>
                                    <a:ea typeface="Times New Roman"/>
                                    <a:cs typeface="Times New Roman"/>
                                  </a:rPr>
                                  <m:t>𝑛</m:t>
                                </m:r>
                              </m:e>
                            </m:rad>
                          </m:den>
                        </m:f>
                      </m:e>
                    </m:d>
                    <m:r>
                      <a:rPr lang="fr-FR" i="1">
                        <a:effectLst/>
                        <a:latin typeface="Cambria Math"/>
                        <a:ea typeface="Times New Roman"/>
                        <a:cs typeface="Times New Roman"/>
                      </a:rPr>
                      <m:t>.</m:t>
                    </m:r>
                  </m:oMath>
                </a14:m>
                <a:endParaRPr lang="fr-FR" sz="2800" dirty="0">
                  <a:ea typeface="Times New Roman"/>
                  <a:cs typeface="Times New Roman"/>
                </a:endParaRPr>
              </a:p>
              <a:p>
                <a:pPr>
                  <a:lnSpc>
                    <a:spcPct val="115000"/>
                  </a:lnSpc>
                  <a:spcAft>
                    <a:spcPts val="1000"/>
                  </a:spcAft>
                </a:pPr>
                <a:r>
                  <a:rPr lang="fr-FR" dirty="0">
                    <a:effectLst/>
                    <a:latin typeface="Comic Sans MS"/>
                    <a:ea typeface="Times New Roman"/>
                    <a:cs typeface="Times New Roman"/>
                  </a:rPr>
                  <a:t>On admet que pour de tels échantillons la fréquence d’apparition </a:t>
                </a:r>
                <a14:m>
                  <m:oMath xmlns:m="http://schemas.openxmlformats.org/officeDocument/2006/math">
                    <m:r>
                      <a:rPr lang="fr-FR" i="1">
                        <a:effectLst/>
                        <a:latin typeface="Cambria Math"/>
                        <a:ea typeface="Times New Roman"/>
                        <a:cs typeface="Times New Roman"/>
                      </a:rPr>
                      <m:t>𝑓</m:t>
                    </m:r>
                  </m:oMath>
                </a14:m>
                <a:r>
                  <a:rPr lang="fr-FR" dirty="0">
                    <a:effectLst/>
                    <a:latin typeface="Comic Sans MS"/>
                    <a:ea typeface="Times New Roman"/>
                    <a:cs typeface="Times New Roman"/>
                  </a:rPr>
                  <a:t> observé appartient à l’intervalle de fluctuation avec une probabilité d’au moins </a:t>
                </a:r>
                <a14:m>
                  <m:oMath xmlns:m="http://schemas.openxmlformats.org/officeDocument/2006/math">
                    <m:r>
                      <a:rPr lang="fr-FR" i="1">
                        <a:effectLst/>
                        <a:latin typeface="Cambria Math"/>
                        <a:ea typeface="Times New Roman"/>
                        <a:cs typeface="Times New Roman"/>
                      </a:rPr>
                      <m:t>0,95</m:t>
                    </m:r>
                  </m:oMath>
                </a14:m>
                <a:r>
                  <a:rPr lang="fr-FR" dirty="0" smtClean="0">
                    <a:effectLst/>
                    <a:latin typeface="Comic Sans MS"/>
                    <a:ea typeface="Times New Roman"/>
                    <a:cs typeface="Times New Roman"/>
                  </a:rPr>
                  <a:t>.</a:t>
                </a:r>
                <a:endParaRPr lang="fr-FR" sz="2800" dirty="0">
                  <a:ea typeface="Times New Roman"/>
                  <a:cs typeface="Times New Roman"/>
                </a:endParaRPr>
              </a:p>
            </p:txBody>
          </p:sp>
        </mc:Choice>
        <mc:Fallback>
          <p:sp>
            <p:nvSpPr>
              <p:cNvPr id="3" name="Espace réservé du contenu 2"/>
              <p:cNvSpPr>
                <a:spLocks noGrp="1" noRot="1" noChangeAspect="1" noMove="1" noResize="1" noEditPoints="1" noAdjustHandles="1" noChangeArrowheads="1" noChangeShapeType="1" noTextEdit="1"/>
              </p:cNvSpPr>
              <p:nvPr>
                <p:ph idx="1"/>
              </p:nvPr>
            </p:nvSpPr>
            <p:spPr>
              <a:xfrm>
                <a:off x="0" y="188640"/>
                <a:ext cx="9036496" cy="6552728"/>
              </a:xfrm>
              <a:blipFill rotWithShape="1">
                <a:blip r:embed="rId2"/>
                <a:stretch>
                  <a:fillRect l="-1147" t="-1860"/>
                </a:stretch>
              </a:blipFill>
            </p:spPr>
            <p:txBody>
              <a:bodyPr/>
              <a:lstStyle/>
              <a:p>
                <a:r>
                  <a:rPr lang="fr-FR">
                    <a:noFill/>
                  </a:rPr>
                  <a:t> </a:t>
                </a:r>
              </a:p>
            </p:txBody>
          </p:sp>
        </mc:Fallback>
      </mc:AlternateContent>
      <p:pic>
        <p:nvPicPr>
          <p:cNvPr id="4" name="Image 3" descr="C:\Users\Jojo\Desktop\04-02-2013 12-00-03.png"/>
          <p:cNvPicPr/>
          <p:nvPr/>
        </p:nvPicPr>
        <p:blipFill>
          <a:blip r:embed="rId3" cstate="print"/>
          <a:srcRect/>
          <a:stretch>
            <a:fillRect/>
          </a:stretch>
        </p:blipFill>
        <p:spPr bwMode="auto">
          <a:xfrm>
            <a:off x="6047656" y="116632"/>
            <a:ext cx="3096344" cy="1728192"/>
          </a:xfrm>
          <a:prstGeom prst="rect">
            <a:avLst/>
          </a:prstGeom>
          <a:noFill/>
          <a:ln w="9525">
            <a:noFill/>
            <a:miter lim="800000"/>
            <a:headEnd/>
            <a:tailEnd/>
          </a:ln>
        </p:spPr>
      </p:pic>
    </p:spTree>
    <p:extLst>
      <p:ext uri="{BB962C8B-B14F-4D97-AF65-F5344CB8AC3E}">
        <p14:creationId xmlns:p14="http://schemas.microsoft.com/office/powerpoint/2010/main" val="229412378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Espace réservé du contenu 2"/>
              <p:cNvSpPr>
                <a:spLocks noGrp="1"/>
              </p:cNvSpPr>
              <p:nvPr>
                <p:ph idx="1"/>
              </p:nvPr>
            </p:nvSpPr>
            <p:spPr>
              <a:xfrm>
                <a:off x="457200" y="260648"/>
                <a:ext cx="8229600" cy="6336704"/>
              </a:xfrm>
            </p:spPr>
            <p:txBody>
              <a:bodyPr>
                <a:normAutofit fontScale="77500" lnSpcReduction="20000"/>
              </a:bodyPr>
              <a:lstStyle/>
              <a:p>
                <a:pPr marL="457200" lvl="1" indent="0">
                  <a:lnSpc>
                    <a:spcPct val="115000"/>
                  </a:lnSpc>
                  <a:spcAft>
                    <a:spcPts val="1000"/>
                  </a:spcAft>
                  <a:buNone/>
                </a:pPr>
                <a:r>
                  <a:rPr lang="fr-FR" b="1" u="sng" dirty="0" smtClean="0">
                    <a:solidFill>
                      <a:srgbClr val="4F81BD"/>
                    </a:solidFill>
                    <a:effectLst/>
                    <a:latin typeface="Comic Sans MS"/>
                    <a:ea typeface="Times New Roman"/>
                    <a:cs typeface="Times New Roman"/>
                  </a:rPr>
                  <a:t>b. Intervalle de confiance</a:t>
                </a:r>
                <a:endParaRPr lang="fr-FR" sz="2000" dirty="0">
                  <a:ea typeface="Times New Roman"/>
                  <a:cs typeface="Times New Roman"/>
                </a:endParaRPr>
              </a:p>
              <a:p>
                <a:pPr>
                  <a:lnSpc>
                    <a:spcPct val="115000"/>
                  </a:lnSpc>
                  <a:spcAft>
                    <a:spcPts val="1000"/>
                  </a:spcAft>
                </a:pPr>
                <a:r>
                  <a:rPr lang="fr-FR" sz="3600" b="1" u="sng" dirty="0">
                    <a:solidFill>
                      <a:srgbClr val="00B050"/>
                    </a:solidFill>
                    <a:ea typeface="Times New Roman"/>
                    <a:cs typeface="Times New Roman"/>
                    <a:sym typeface="Wingdings"/>
                  </a:rPr>
                  <a:t></a:t>
                </a:r>
                <a:r>
                  <a:rPr lang="fr-FR" b="1" u="sng" dirty="0">
                    <a:solidFill>
                      <a:srgbClr val="00B050"/>
                    </a:solidFill>
                    <a:effectLst/>
                    <a:latin typeface="Comic Sans MS"/>
                    <a:ea typeface="Times New Roman"/>
                    <a:cs typeface="Times New Roman"/>
                  </a:rPr>
                  <a:t>Définition</a:t>
                </a:r>
                <a:r>
                  <a:rPr lang="fr-FR" dirty="0">
                    <a:solidFill>
                      <a:srgbClr val="00B050"/>
                    </a:solidFill>
                    <a:effectLst/>
                    <a:latin typeface="Comic Sans MS"/>
                    <a:ea typeface="Times New Roman"/>
                    <a:cs typeface="Times New Roman"/>
                  </a:rPr>
                  <a:t> </a:t>
                </a:r>
                <a:r>
                  <a:rPr lang="fr-FR" dirty="0">
                    <a:effectLst/>
                    <a:latin typeface="Comic Sans MS"/>
                    <a:ea typeface="Times New Roman"/>
                    <a:cs typeface="Times New Roman"/>
                  </a:rPr>
                  <a:t>: (Lorsqu’on </a:t>
                </a:r>
                <a:r>
                  <a:rPr lang="fr-FR" b="1" dirty="0">
                    <a:effectLst/>
                    <a:latin typeface="Comic Sans MS"/>
                    <a:ea typeface="Times New Roman"/>
                    <a:cs typeface="Times New Roman"/>
                  </a:rPr>
                  <a:t>ne</a:t>
                </a:r>
                <a:r>
                  <a:rPr lang="fr-FR" dirty="0">
                    <a:effectLst/>
                    <a:latin typeface="Comic Sans MS"/>
                    <a:ea typeface="Times New Roman"/>
                    <a:cs typeface="Times New Roman"/>
                  </a:rPr>
                  <a:t> connait </a:t>
                </a:r>
                <a:r>
                  <a:rPr lang="fr-FR" b="1" dirty="0">
                    <a:effectLst/>
                    <a:latin typeface="Comic Sans MS"/>
                    <a:ea typeface="Times New Roman"/>
                    <a:cs typeface="Times New Roman"/>
                  </a:rPr>
                  <a:t>pas</a:t>
                </a:r>
                <a:r>
                  <a:rPr lang="fr-FR" dirty="0">
                    <a:effectLst/>
                    <a:latin typeface="Comic Sans MS"/>
                    <a:ea typeface="Times New Roman"/>
                    <a:cs typeface="Times New Roman"/>
                  </a:rPr>
                  <a:t> la proportion du caractère dans la population </a:t>
                </a:r>
                <a14:m>
                  <m:oMath xmlns:m="http://schemas.openxmlformats.org/officeDocument/2006/math">
                    <m:r>
                      <a:rPr lang="fr-FR" i="1">
                        <a:effectLst/>
                        <a:latin typeface="Cambria Math"/>
                        <a:ea typeface="Times New Roman"/>
                        <a:cs typeface="Times New Roman"/>
                      </a:rPr>
                      <m:t>𝑝</m:t>
                    </m:r>
                  </m:oMath>
                </a14:m>
                <a:r>
                  <a:rPr lang="fr-FR" dirty="0">
                    <a:effectLst/>
                    <a:latin typeface="Comic Sans MS"/>
                    <a:ea typeface="Times New Roman"/>
                    <a:cs typeface="Times New Roman"/>
                  </a:rPr>
                  <a:t>)</a:t>
                </a:r>
                <a:br>
                  <a:rPr lang="fr-FR" dirty="0">
                    <a:effectLst/>
                    <a:latin typeface="Comic Sans MS"/>
                    <a:ea typeface="Times New Roman"/>
                    <a:cs typeface="Times New Roman"/>
                  </a:rPr>
                </a:br>
                <a:r>
                  <a:rPr lang="fr-FR" dirty="0">
                    <a:effectLst/>
                    <a:latin typeface="Comic Sans MS"/>
                    <a:ea typeface="Times New Roman"/>
                    <a:cs typeface="Times New Roman"/>
                  </a:rPr>
                  <a:t>On défini </a:t>
                </a:r>
                <a:r>
                  <a:rPr lang="fr-FR" b="1" dirty="0">
                    <a:effectLst/>
                    <a:latin typeface="Comic Sans MS"/>
                    <a:ea typeface="Times New Roman"/>
                    <a:cs typeface="Times New Roman"/>
                  </a:rPr>
                  <a:t>l’intervalle de confiance</a:t>
                </a:r>
                <a:r>
                  <a:rPr lang="fr-FR" dirty="0">
                    <a:effectLst/>
                    <a:latin typeface="Comic Sans MS"/>
                    <a:ea typeface="Times New Roman"/>
                    <a:cs typeface="Times New Roman"/>
                  </a:rPr>
                  <a:t> au seuil de 95% pour des échantillons de taille </a:t>
                </a:r>
                <a14:m>
                  <m:oMath xmlns:m="http://schemas.openxmlformats.org/officeDocument/2006/math">
                    <m:r>
                      <a:rPr lang="fr-FR" i="1">
                        <a:effectLst/>
                        <a:latin typeface="Cambria Math"/>
                        <a:ea typeface="Times New Roman"/>
                        <a:cs typeface="Times New Roman"/>
                      </a:rPr>
                      <m:t>𝑛</m:t>
                    </m:r>
                    <m:r>
                      <a:rPr lang="fr-FR" i="1">
                        <a:effectLst/>
                        <a:latin typeface="Cambria Math"/>
                        <a:ea typeface="Times New Roman"/>
                        <a:cs typeface="Times New Roman"/>
                      </a:rPr>
                      <m:t>≥25</m:t>
                    </m:r>
                  </m:oMath>
                </a14:m>
                <a:r>
                  <a:rPr lang="fr-FR" dirty="0">
                    <a:effectLst/>
                    <a:latin typeface="Comic Sans MS"/>
                    <a:ea typeface="Times New Roman"/>
                    <a:cs typeface="Times New Roman"/>
                  </a:rPr>
                  <a:t> et un caractère qui apparaît avec une fréquence </a:t>
                </a:r>
                <a14:m>
                  <m:oMath xmlns:m="http://schemas.openxmlformats.org/officeDocument/2006/math">
                    <m:r>
                      <a:rPr lang="fr-FR" i="1">
                        <a:effectLst/>
                        <a:latin typeface="Cambria Math"/>
                        <a:ea typeface="Times New Roman"/>
                        <a:cs typeface="Times New Roman"/>
                      </a:rPr>
                      <m:t>𝑓</m:t>
                    </m:r>
                  </m:oMath>
                </a14:m>
                <a:r>
                  <a:rPr lang="fr-FR" dirty="0">
                    <a:effectLst/>
                    <a:latin typeface="Comic Sans MS"/>
                    <a:ea typeface="Times New Roman"/>
                    <a:cs typeface="Times New Roman"/>
                  </a:rPr>
                  <a:t> comprise entre </a:t>
                </a:r>
                <a14:m>
                  <m:oMath xmlns:m="http://schemas.openxmlformats.org/officeDocument/2006/math">
                    <m:r>
                      <a:rPr lang="fr-FR" i="1">
                        <a:effectLst/>
                        <a:latin typeface="Cambria Math"/>
                        <a:ea typeface="Times New Roman"/>
                        <a:cs typeface="Times New Roman"/>
                      </a:rPr>
                      <m:t>0,2</m:t>
                    </m:r>
                  </m:oMath>
                </a14:m>
                <a:r>
                  <a:rPr lang="fr-FR" dirty="0">
                    <a:effectLst/>
                    <a:latin typeface="Comic Sans MS"/>
                    <a:ea typeface="Times New Roman"/>
                    <a:cs typeface="Times New Roman"/>
                  </a:rPr>
                  <a:t> et </a:t>
                </a:r>
                <a14:m>
                  <m:oMath xmlns:m="http://schemas.openxmlformats.org/officeDocument/2006/math">
                    <m:r>
                      <a:rPr lang="fr-FR" i="1">
                        <a:effectLst/>
                        <a:latin typeface="Cambria Math"/>
                        <a:ea typeface="Times New Roman"/>
                        <a:cs typeface="Times New Roman"/>
                      </a:rPr>
                      <m:t>0,8</m:t>
                    </m:r>
                  </m:oMath>
                </a14:m>
                <a:r>
                  <a:rPr lang="fr-FR" dirty="0">
                    <a:effectLst/>
                    <a:latin typeface="Comic Sans MS"/>
                    <a:ea typeface="Times New Roman"/>
                    <a:cs typeface="Times New Roman"/>
                  </a:rPr>
                  <a:t> par :</a:t>
                </a:r>
                <a:br>
                  <a:rPr lang="fr-FR" dirty="0">
                    <a:effectLst/>
                    <a:latin typeface="Comic Sans MS"/>
                    <a:ea typeface="Times New Roman"/>
                    <a:cs typeface="Times New Roman"/>
                  </a:rPr>
                </a:br>
                <a14:m>
                  <m:oMath xmlns:m="http://schemas.openxmlformats.org/officeDocument/2006/math">
                    <m:d>
                      <m:dPr>
                        <m:begChr m:val="["/>
                        <m:endChr m:val="]"/>
                        <m:ctrlPr>
                          <a:rPr lang="fr-FR" i="1">
                            <a:effectLst/>
                            <a:latin typeface="Cambria Math"/>
                            <a:ea typeface="Times New Roman"/>
                            <a:cs typeface="Times New Roman"/>
                          </a:rPr>
                        </m:ctrlPr>
                      </m:dPr>
                      <m:e>
                        <m:r>
                          <a:rPr lang="fr-FR" i="1">
                            <a:effectLst/>
                            <a:latin typeface="Cambria Math"/>
                            <a:ea typeface="Times New Roman"/>
                            <a:cs typeface="Times New Roman"/>
                          </a:rPr>
                          <m:t>𝑓</m:t>
                        </m:r>
                        <m:r>
                          <a:rPr lang="fr-FR" i="1">
                            <a:effectLst/>
                            <a:latin typeface="Cambria Math"/>
                            <a:ea typeface="Times New Roman"/>
                            <a:cs typeface="Times New Roman"/>
                          </a:rPr>
                          <m:t>−</m:t>
                        </m:r>
                        <m:f>
                          <m:fPr>
                            <m:ctrlPr>
                              <a:rPr lang="fr-FR" i="1">
                                <a:effectLst/>
                                <a:latin typeface="Cambria Math"/>
                                <a:ea typeface="Times New Roman"/>
                                <a:cs typeface="Times New Roman"/>
                              </a:rPr>
                            </m:ctrlPr>
                          </m:fPr>
                          <m:num>
                            <m:r>
                              <a:rPr lang="fr-FR" i="1">
                                <a:effectLst/>
                                <a:latin typeface="Cambria Math"/>
                                <a:ea typeface="Times New Roman"/>
                                <a:cs typeface="Times New Roman"/>
                              </a:rPr>
                              <m:t>1</m:t>
                            </m:r>
                          </m:num>
                          <m:den>
                            <m:rad>
                              <m:radPr>
                                <m:degHide m:val="on"/>
                                <m:ctrlPr>
                                  <a:rPr lang="fr-FR" i="1">
                                    <a:effectLst/>
                                    <a:latin typeface="Cambria Math"/>
                                    <a:ea typeface="Times New Roman"/>
                                    <a:cs typeface="Times New Roman"/>
                                  </a:rPr>
                                </m:ctrlPr>
                              </m:radPr>
                              <m:deg/>
                              <m:e>
                                <m:r>
                                  <a:rPr lang="fr-FR" i="1">
                                    <a:effectLst/>
                                    <a:latin typeface="Cambria Math"/>
                                    <a:ea typeface="Times New Roman"/>
                                    <a:cs typeface="Times New Roman"/>
                                  </a:rPr>
                                  <m:t>𝑛</m:t>
                                </m:r>
                              </m:e>
                            </m:rad>
                          </m:den>
                        </m:f>
                        <m:r>
                          <a:rPr lang="fr-FR" i="1">
                            <a:effectLst/>
                            <a:latin typeface="Cambria Math"/>
                            <a:ea typeface="Times New Roman"/>
                            <a:cs typeface="Times New Roman"/>
                          </a:rPr>
                          <m:t> ; </m:t>
                        </m:r>
                        <m:r>
                          <a:rPr lang="fr-FR" i="1">
                            <a:effectLst/>
                            <a:latin typeface="Cambria Math"/>
                            <a:ea typeface="Times New Roman"/>
                            <a:cs typeface="Times New Roman"/>
                          </a:rPr>
                          <m:t>𝑓</m:t>
                        </m:r>
                        <m:r>
                          <a:rPr lang="fr-FR" i="1">
                            <a:effectLst/>
                            <a:latin typeface="Cambria Math"/>
                            <a:ea typeface="Times New Roman"/>
                            <a:cs typeface="Times New Roman"/>
                          </a:rPr>
                          <m:t>+</m:t>
                        </m:r>
                        <m:f>
                          <m:fPr>
                            <m:ctrlPr>
                              <a:rPr lang="fr-FR" i="1">
                                <a:effectLst/>
                                <a:latin typeface="Cambria Math"/>
                                <a:ea typeface="Times New Roman"/>
                                <a:cs typeface="Times New Roman"/>
                              </a:rPr>
                            </m:ctrlPr>
                          </m:fPr>
                          <m:num>
                            <m:r>
                              <a:rPr lang="fr-FR" i="1">
                                <a:effectLst/>
                                <a:latin typeface="Cambria Math"/>
                                <a:ea typeface="Times New Roman"/>
                                <a:cs typeface="Times New Roman"/>
                              </a:rPr>
                              <m:t>1</m:t>
                            </m:r>
                          </m:num>
                          <m:den>
                            <m:rad>
                              <m:radPr>
                                <m:degHide m:val="on"/>
                                <m:ctrlPr>
                                  <a:rPr lang="fr-FR" i="1">
                                    <a:effectLst/>
                                    <a:latin typeface="Cambria Math"/>
                                    <a:ea typeface="Times New Roman"/>
                                    <a:cs typeface="Times New Roman"/>
                                  </a:rPr>
                                </m:ctrlPr>
                              </m:radPr>
                              <m:deg/>
                              <m:e>
                                <m:r>
                                  <a:rPr lang="fr-FR" i="1">
                                    <a:effectLst/>
                                    <a:latin typeface="Cambria Math"/>
                                    <a:ea typeface="Times New Roman"/>
                                    <a:cs typeface="Times New Roman"/>
                                  </a:rPr>
                                  <m:t>𝑛</m:t>
                                </m:r>
                              </m:e>
                            </m:rad>
                          </m:den>
                        </m:f>
                      </m:e>
                    </m:d>
                    <m:r>
                      <a:rPr lang="fr-FR" i="1">
                        <a:effectLst/>
                        <a:latin typeface="Cambria Math"/>
                        <a:ea typeface="Times New Roman"/>
                        <a:cs typeface="Times New Roman"/>
                      </a:rPr>
                      <m:t>.</m:t>
                    </m:r>
                  </m:oMath>
                </a14:m>
                <a:endParaRPr lang="fr-FR" sz="2800" dirty="0">
                  <a:ea typeface="Times New Roman"/>
                  <a:cs typeface="Times New Roman"/>
                </a:endParaRPr>
              </a:p>
              <a:p>
                <a:pPr>
                  <a:lnSpc>
                    <a:spcPct val="115000"/>
                  </a:lnSpc>
                  <a:spcAft>
                    <a:spcPts val="1000"/>
                  </a:spcAft>
                </a:pPr>
                <a:r>
                  <a:rPr lang="fr-FR" dirty="0">
                    <a:effectLst/>
                    <a:latin typeface="Comic Sans MS"/>
                    <a:ea typeface="Times New Roman"/>
                    <a:cs typeface="Times New Roman"/>
                  </a:rPr>
                  <a:t>On peut estimer que la proportion </a:t>
                </a:r>
                <a14:m>
                  <m:oMath xmlns:m="http://schemas.openxmlformats.org/officeDocument/2006/math">
                    <m:r>
                      <a:rPr lang="fr-FR" i="1">
                        <a:effectLst/>
                        <a:latin typeface="Cambria Math"/>
                        <a:ea typeface="Times New Roman"/>
                        <a:cs typeface="Times New Roman"/>
                      </a:rPr>
                      <m:t>𝑝</m:t>
                    </m:r>
                  </m:oMath>
                </a14:m>
                <a:r>
                  <a:rPr lang="fr-FR" dirty="0">
                    <a:effectLst/>
                    <a:latin typeface="Comic Sans MS"/>
                    <a:ea typeface="Times New Roman"/>
                    <a:cs typeface="Times New Roman"/>
                  </a:rPr>
                  <a:t> du caractère dans la population totale est dans l’intervalle de confiance avec une probabilité d’au moins </a:t>
                </a:r>
                <a14:m>
                  <m:oMath xmlns:m="http://schemas.openxmlformats.org/officeDocument/2006/math">
                    <m:r>
                      <a:rPr lang="fr-FR" i="1">
                        <a:effectLst/>
                        <a:latin typeface="Cambria Math"/>
                        <a:ea typeface="Times New Roman"/>
                        <a:cs typeface="Times New Roman"/>
                      </a:rPr>
                      <m:t>0,95</m:t>
                    </m:r>
                  </m:oMath>
                </a14:m>
                <a:r>
                  <a:rPr lang="fr-FR" dirty="0">
                    <a:effectLst/>
                    <a:latin typeface="Comic Sans MS"/>
                    <a:ea typeface="Times New Roman"/>
                    <a:cs typeface="Times New Roman"/>
                  </a:rPr>
                  <a:t>.</a:t>
                </a:r>
                <a:br>
                  <a:rPr lang="fr-FR" dirty="0">
                    <a:effectLst/>
                    <a:latin typeface="Comic Sans MS"/>
                    <a:ea typeface="Times New Roman"/>
                    <a:cs typeface="Times New Roman"/>
                  </a:rPr>
                </a:br>
                <a:r>
                  <a:rPr lang="fr-FR" dirty="0">
                    <a:effectLst/>
                    <a:latin typeface="Comic Sans MS"/>
                    <a:ea typeface="Times New Roman"/>
                    <a:cs typeface="Times New Roman"/>
                  </a:rPr>
                  <a:t>ATTENTION : dans 5% des cas, l’intervalle de confiance ne contient peut-être pas </a:t>
                </a:r>
                <a14:m>
                  <m:oMath xmlns:m="http://schemas.openxmlformats.org/officeDocument/2006/math">
                    <m:r>
                      <a:rPr lang="fr-FR" i="1">
                        <a:effectLst/>
                        <a:latin typeface="Cambria Math"/>
                        <a:ea typeface="Times New Roman"/>
                        <a:cs typeface="Times New Roman"/>
                      </a:rPr>
                      <m:t>𝑝</m:t>
                    </m:r>
                  </m:oMath>
                </a14:m>
                <a:r>
                  <a:rPr lang="fr-FR" dirty="0">
                    <a:effectLst/>
                    <a:latin typeface="Comic Sans MS"/>
                    <a:ea typeface="Times New Roman"/>
                    <a:cs typeface="Times New Roman"/>
                  </a:rPr>
                  <a:t>.</a:t>
                </a:r>
                <a:endParaRPr lang="fr-FR" sz="2800" dirty="0">
                  <a:ea typeface="Times New Roman"/>
                  <a:cs typeface="Times New Roman"/>
                </a:endParaRPr>
              </a:p>
              <a:p>
                <a:pPr>
                  <a:lnSpc>
                    <a:spcPct val="115000"/>
                  </a:lnSpc>
                  <a:spcAft>
                    <a:spcPts val="1000"/>
                  </a:spcAft>
                </a:pPr>
                <a:r>
                  <a:rPr lang="fr-FR" dirty="0">
                    <a:effectLst/>
                    <a:latin typeface="Comic Sans MS"/>
                    <a:ea typeface="Times New Roman"/>
                    <a:cs typeface="Times New Roman"/>
                  </a:rPr>
                  <a:t>On parlera quelques fois de « preuve statistique </a:t>
                </a:r>
                <a:r>
                  <a:rPr lang="fr-FR" dirty="0" smtClean="0">
                    <a:effectLst/>
                    <a:latin typeface="Comic Sans MS"/>
                    <a:ea typeface="Times New Roman"/>
                    <a:cs typeface="Times New Roman"/>
                  </a:rPr>
                  <a:t>».</a:t>
                </a:r>
                <a:endParaRPr lang="fr-FR" sz="2800" dirty="0">
                  <a:ea typeface="Times New Roman"/>
                  <a:cs typeface="Times New Roman"/>
                </a:endParaRPr>
              </a:p>
            </p:txBody>
          </p:sp>
        </mc:Choice>
        <mc:Fallback>
          <p:sp>
            <p:nvSpPr>
              <p:cNvPr id="3" name="Espace réservé du contenu 2"/>
              <p:cNvSpPr>
                <a:spLocks noGrp="1" noRot="1" noChangeAspect="1" noMove="1" noResize="1" noEditPoints="1" noAdjustHandles="1" noChangeArrowheads="1" noChangeShapeType="1" noTextEdit="1"/>
              </p:cNvSpPr>
              <p:nvPr>
                <p:ph idx="1"/>
              </p:nvPr>
            </p:nvSpPr>
            <p:spPr>
              <a:xfrm>
                <a:off x="457200" y="260648"/>
                <a:ext cx="8229600" cy="6336704"/>
              </a:xfrm>
              <a:blipFill rotWithShape="1">
                <a:blip r:embed="rId2"/>
                <a:stretch>
                  <a:fillRect l="-1259" t="-962" b="-481"/>
                </a:stretch>
              </a:blipFill>
            </p:spPr>
            <p:txBody>
              <a:bodyPr/>
              <a:lstStyle/>
              <a:p>
                <a:r>
                  <a:rPr lang="fr-FR">
                    <a:noFill/>
                  </a:rPr>
                  <a:t> </a:t>
                </a:r>
              </a:p>
            </p:txBody>
          </p:sp>
        </mc:Fallback>
      </mc:AlternateContent>
    </p:spTree>
    <p:extLst>
      <p:ext uri="{BB962C8B-B14F-4D97-AF65-F5344CB8AC3E}">
        <p14:creationId xmlns:p14="http://schemas.microsoft.com/office/powerpoint/2010/main" val="146684487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100</Words>
  <Application>Microsoft Office PowerPoint</Application>
  <PresentationFormat>Affichage à l'écran (4:3)</PresentationFormat>
  <Paragraphs>10</Paragraphs>
  <Slides>3</Slides>
  <Notes>0</Notes>
  <HiddenSlides>0</HiddenSlides>
  <MMClips>0</MMClips>
  <ScaleCrop>false</ScaleCrop>
  <HeadingPairs>
    <vt:vector size="4" baseType="variant">
      <vt:variant>
        <vt:lpstr>Thème</vt:lpstr>
      </vt:variant>
      <vt:variant>
        <vt:i4>1</vt:i4>
      </vt:variant>
      <vt:variant>
        <vt:lpstr>Titres des diapositives</vt:lpstr>
      </vt:variant>
      <vt:variant>
        <vt:i4>3</vt:i4>
      </vt:variant>
    </vt:vector>
  </HeadingPairs>
  <TitlesOfParts>
    <vt:vector size="4" baseType="lpstr">
      <vt:lpstr>Thème Office</vt:lpstr>
      <vt:lpstr>Chapitre 9 : Echantillonnage</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Chapitre 9 : Echantillonnage</dc:title>
  <dc:creator>Jojo</dc:creator>
  <cp:lastModifiedBy>Jojo</cp:lastModifiedBy>
  <cp:revision>3</cp:revision>
  <dcterms:created xsi:type="dcterms:W3CDTF">2013-05-24T06:23:27Z</dcterms:created>
  <dcterms:modified xsi:type="dcterms:W3CDTF">2013-05-24T06:29:48Z</dcterms:modified>
</cp:coreProperties>
</file>