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0AD0-45EC-442F-BD98-3C3893931C74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15751-DC81-4403-9B59-CDA946C5E7D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0AD0-45EC-442F-BD98-3C3893931C74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15751-DC81-4403-9B59-CDA946C5E7D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0AD0-45EC-442F-BD98-3C3893931C74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15751-DC81-4403-9B59-CDA946C5E7D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0AD0-45EC-442F-BD98-3C3893931C74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15751-DC81-4403-9B59-CDA946C5E7D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0AD0-45EC-442F-BD98-3C3893931C74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15751-DC81-4403-9B59-CDA946C5E7D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0AD0-45EC-442F-BD98-3C3893931C74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15751-DC81-4403-9B59-CDA946C5E7D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0AD0-45EC-442F-BD98-3C3893931C74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15751-DC81-4403-9B59-CDA946C5E7D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0AD0-45EC-442F-BD98-3C3893931C74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15751-DC81-4403-9B59-CDA946C5E7D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0AD0-45EC-442F-BD98-3C3893931C74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15751-DC81-4403-9B59-CDA946C5E7D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0AD0-45EC-442F-BD98-3C3893931C74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15751-DC81-4403-9B59-CDA946C5E7D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0AD0-45EC-442F-BD98-3C3893931C74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15751-DC81-4403-9B59-CDA946C5E7D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0AD0-45EC-442F-BD98-3C3893931C74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15751-DC81-4403-9B59-CDA946C5E7D8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/>
          <a:lstStyle/>
          <a:p>
            <a:r>
              <a:rPr lang="fr-FR" dirty="0" smtClean="0"/>
              <a:t>Chapitre 7 : Fonction inverse et homographiques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539552" y="2852936"/>
                <a:ext cx="7632848" cy="3312368"/>
              </a:xfrm>
              <a:ln>
                <a:noFill/>
              </a:ln>
            </p:spPr>
            <p:txBody>
              <a:bodyPr>
                <a:normAutofit/>
              </a:bodyPr>
              <a:lstStyle/>
              <a:p>
                <a:pPr marL="342900" lvl="0" indent="-342900">
                  <a:lnSpc>
                    <a:spcPct val="115000"/>
                  </a:lnSpc>
                  <a:spcAft>
                    <a:spcPts val="1000"/>
                  </a:spcAft>
                  <a:buFont typeface="+mj-lt"/>
                  <a:buAutoNum type="romanUcPeriod"/>
                </a:pPr>
                <a:r>
                  <a:rPr lang="fr-FR" sz="4300" dirty="0" smtClean="0">
                    <a:solidFill>
                      <a:schemeClr val="tx1"/>
                    </a:solidFill>
                    <a:latin typeface="Comic Sans MS"/>
                    <a:ea typeface="Times New Roman"/>
                    <a:cs typeface="Times New Roman"/>
                  </a:rPr>
                  <a:t>Fonction </a:t>
                </a:r>
                <a:r>
                  <a:rPr lang="fr-FR" sz="4300" dirty="0">
                    <a:solidFill>
                      <a:schemeClr val="tx1"/>
                    </a:solidFill>
                    <a:latin typeface="Comic Sans MS"/>
                    <a:ea typeface="Times New Roman"/>
                    <a:cs typeface="Times New Roman"/>
                  </a:rPr>
                  <a:t>inverse </a:t>
                </a:r>
                <a:endParaRPr lang="fr-FR" sz="2200" dirty="0">
                  <a:solidFill>
                    <a:schemeClr val="tx1"/>
                  </a:solidFill>
                  <a:ea typeface="Times New Roman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b="1" u="sng" dirty="0">
                    <a:solidFill>
                      <a:srgbClr val="00B050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Définition</a:t>
                </a:r>
                <a:r>
                  <a:rPr lang="fr-FR" dirty="0">
                    <a:solidFill>
                      <a:srgbClr val="00B050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 </a:t>
                </a:r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: </a:t>
                </a:r>
                <a:r>
                  <a:rPr lang="fr-FR" dirty="0" smtClean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La fonction définie sur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r>
                          <a:rPr lang="fr-FR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ℝ</m:t>
                        </m:r>
                      </m:e>
                      <m:sup>
                        <m:r>
                          <a:rPr lang="fr-FR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∗</m:t>
                        </m:r>
                      </m:sup>
                    </m:sSup>
                  </m:oMath>
                </a14:m>
                <a:r>
                  <a:rPr lang="fr-FR" dirty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, qui à tout réel </a:t>
                </a:r>
                <a14:m>
                  <m:oMath xmlns:m="http://schemas.openxmlformats.org/officeDocument/2006/math">
                    <m:r>
                      <a:rPr lang="fr-FR" i="1">
                        <a:solidFill>
                          <a:schemeClr val="tx1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m:t>𝑥</m:t>
                    </m:r>
                  </m:oMath>
                </a14:m>
                <a:r>
                  <a:rPr lang="fr-FR" dirty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 associe son inverse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fr-FR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fr-FR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𝑥</m:t>
                        </m:r>
                      </m:den>
                    </m:f>
                  </m:oMath>
                </a14:m>
                <a:r>
                  <a:rPr lang="fr-FR" dirty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 est appelée fonction inverse</a:t>
                </a:r>
                <a:r>
                  <a:rPr lang="fr-FR" dirty="0" smtClean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.</a:t>
                </a:r>
                <a:endParaRPr lang="fr-FR" sz="2800" dirty="0">
                  <a:solidFill>
                    <a:schemeClr val="tx1"/>
                  </a:solidFill>
                  <a:ea typeface="Times New Roman"/>
                  <a:cs typeface="Times New Roman"/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539552" y="2852936"/>
                <a:ext cx="7632848" cy="3312368"/>
              </a:xfrm>
              <a:blipFill rotWithShape="1">
                <a:blip r:embed="rId2"/>
                <a:stretch>
                  <a:fillRect l="-958" t="-5525" r="-24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04664"/>
                <a:ext cx="8229600" cy="5721499"/>
              </a:xfrm>
            </p:spPr>
            <p:txBody>
              <a:bodyPr/>
              <a:lstStyle/>
              <a:p>
                <a:pPr lvl="1">
                  <a:lnSpc>
                    <a:spcPct val="115000"/>
                  </a:lnSpc>
                  <a:spcAft>
                    <a:spcPts val="1000"/>
                  </a:spcAft>
                  <a:buFont typeface="+mj-lt"/>
                  <a:buAutoNum type="alphaLcPeriod"/>
                </a:pPr>
                <a:r>
                  <a:rPr lang="fr-FR" dirty="0">
                    <a:solidFill>
                      <a:srgbClr val="95B3D7"/>
                    </a:solidFill>
                    <a:latin typeface="Comic Sans MS"/>
                    <a:ea typeface="Times New Roman"/>
                    <a:cs typeface="Times New Roman"/>
                  </a:rPr>
                  <a:t>Sens de variation de la fonction inverse</a:t>
                </a:r>
                <a:endParaRPr lang="fr-FR" sz="2000" dirty="0">
                  <a:ea typeface="Times New Roman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b="1" u="sng" dirty="0">
                    <a:solidFill>
                      <a:srgbClr val="FF0000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Propriété</a:t>
                </a:r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 : La fonction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𝑓</m:t>
                    </m:r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:</m:t>
                    </m:r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𝑥</m:t>
                    </m:r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↦</m:t>
                    </m:r>
                    <m:f>
                      <m:fPr>
                        <m:ctrlP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𝑥</m:t>
                        </m:r>
                      </m:den>
                    </m:f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 est décroissante sur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]−∞ ;0[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 et croissante sur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]0 ; +∞[</m:t>
                    </m:r>
                  </m:oMath>
                </a14:m>
                <a:endParaRPr lang="fr-FR" sz="2800" dirty="0">
                  <a:ea typeface="Times New Roman"/>
                  <a:cs typeface="Times New Roman"/>
                </a:endParaRP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04664"/>
                <a:ext cx="8229600" cy="5721499"/>
              </a:xfrm>
              <a:blipFill rotWithShape="1">
                <a:blip r:embed="rId2"/>
                <a:stretch>
                  <a:fillRect l="-1630" t="-1810" r="-8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 descr="C:\Users\Jojo\Desktop\07-11-2012 11-45-03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618926"/>
            <a:ext cx="633670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5087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04664"/>
                <a:ext cx="8229600" cy="5721499"/>
              </a:xfrm>
            </p:spPr>
            <p:txBody>
              <a:bodyPr/>
              <a:lstStyle/>
              <a:p>
                <a:pPr marL="457200" lvl="1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fr-FR" dirty="0" smtClean="0">
                    <a:solidFill>
                      <a:srgbClr val="95B3D7"/>
                    </a:solidFill>
                    <a:latin typeface="Comic Sans MS"/>
                    <a:ea typeface="Times New Roman"/>
                    <a:cs typeface="Times New Roman"/>
                  </a:rPr>
                  <a:t>b. </a:t>
                </a:r>
                <a:r>
                  <a:rPr lang="fr-FR" smtClean="0">
                    <a:solidFill>
                      <a:srgbClr val="95B3D7"/>
                    </a:solidFill>
                    <a:latin typeface="Comic Sans MS"/>
                    <a:ea typeface="Times New Roman"/>
                    <a:cs typeface="Times New Roman"/>
                  </a:rPr>
                  <a:t>Représentation graphique de </a:t>
                </a:r>
                <a:r>
                  <a:rPr lang="fr-FR" dirty="0">
                    <a:solidFill>
                      <a:srgbClr val="95B3D7"/>
                    </a:solidFill>
                    <a:latin typeface="Comic Sans MS"/>
                    <a:ea typeface="Times New Roman"/>
                    <a:cs typeface="Times New Roman"/>
                  </a:rPr>
                  <a:t>la fonction inverse</a:t>
                </a:r>
                <a:endParaRPr lang="fr-FR" sz="2000" dirty="0">
                  <a:ea typeface="Times New Roman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b="1" u="sng" dirty="0">
                    <a:solidFill>
                      <a:srgbClr val="00B050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Définition</a:t>
                </a:r>
                <a:r>
                  <a:rPr lang="fr-FR" dirty="0">
                    <a:solidFill>
                      <a:srgbClr val="00B050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 </a:t>
                </a:r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: Dans un repère, la représentation graphique de la fonction inverse est appelée hyperbole.</a:t>
                </a:r>
                <a:endParaRPr lang="fr-FR" sz="2800" dirty="0">
                  <a:ea typeface="Times New Roman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b="1" u="sng" dirty="0">
                    <a:solidFill>
                      <a:srgbClr val="FF0000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Propriété</a:t>
                </a:r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 : Dans un repère d’origine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𝑂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, l’hyperbole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ℋ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 représentant la fonction inverse est symétrique par rapport à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𝑂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. </a:t>
                </a:r>
                <a:endParaRPr lang="fr-FR" sz="2800" dirty="0">
                  <a:ea typeface="Times New Roman"/>
                  <a:cs typeface="Times New Roman"/>
                </a:endParaRPr>
              </a:p>
              <a:p>
                <a:endParaRPr lang="fr-FR" dirty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04664"/>
                <a:ext cx="8229600" cy="5721499"/>
              </a:xfrm>
              <a:blipFill rotWithShape="1">
                <a:blip r:embed="rId2"/>
                <a:stretch>
                  <a:fillRect l="-1630" t="-532" r="-7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6864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:\Users\Jojo\Desktop\07-11-2012 11-52-09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10975"/>
            <a:ext cx="6516196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22140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260648"/>
                <a:ext cx="8229600" cy="6192688"/>
              </a:xfrm>
            </p:spPr>
            <p:txBody>
              <a:bodyPr/>
              <a:lstStyle/>
              <a:p>
                <a:pPr marL="0" lvl="0" indent="0">
                  <a:lnSpc>
                    <a:spcPct val="115000"/>
                  </a:lnSpc>
                  <a:buNone/>
                </a:pPr>
                <a:r>
                  <a:rPr lang="fr-FR" dirty="0" smtClean="0">
                    <a:latin typeface="Comic Sans MS"/>
                    <a:ea typeface="Times New Roman"/>
                    <a:cs typeface="Times New Roman"/>
                  </a:rPr>
                  <a:t>II. Fonctions </a:t>
                </a:r>
                <a:r>
                  <a:rPr lang="fr-FR" dirty="0">
                    <a:latin typeface="Comic Sans MS"/>
                    <a:ea typeface="Times New Roman"/>
                    <a:cs typeface="Times New Roman"/>
                  </a:rPr>
                  <a:t>homographiques.</a:t>
                </a:r>
                <a:endParaRPr lang="fr-FR" sz="1600" dirty="0">
                  <a:ea typeface="Times New Roman"/>
                  <a:cs typeface="Times New Roman"/>
                </a:endParaRPr>
              </a:p>
              <a:p>
                <a:pPr lvl="1">
                  <a:lnSpc>
                    <a:spcPct val="115000"/>
                  </a:lnSpc>
                  <a:spcAft>
                    <a:spcPts val="1000"/>
                  </a:spcAft>
                  <a:buFont typeface="+mj-lt"/>
                  <a:buAutoNum type="alphaLcPeriod"/>
                </a:pPr>
                <a:r>
                  <a:rPr lang="fr-FR" b="1" u="sng" dirty="0">
                    <a:solidFill>
                      <a:srgbClr val="4F81BD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Définition</a:t>
                </a:r>
                <a:endParaRPr lang="fr-FR" sz="2000" dirty="0">
                  <a:ea typeface="Times New Roman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b="1" u="sng" dirty="0">
                    <a:solidFill>
                      <a:srgbClr val="00B050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Définition</a:t>
                </a:r>
                <a:r>
                  <a:rPr lang="fr-FR" dirty="0">
                    <a:solidFill>
                      <a:srgbClr val="00B050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 </a:t>
                </a:r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: On appelle fonction homographique, toute fonction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𝑓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 </a:t>
                </a:r>
                <a:b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</a:br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définie sur </a:t>
                </a:r>
                <a14:m>
                  <m:oMath xmlns:m="http://schemas.openxmlformats.org/officeDocument/2006/math">
                    <m:d>
                      <m:dPr>
                        <m:begChr m:val="]"/>
                        <m:endChr m:val="["/>
                        <m:ctrlP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dPr>
                      <m:e>
                        <m: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−∞ ; −</m:t>
                        </m:r>
                        <m:f>
                          <m:fPr>
                            <m:ctrlPr>
                              <a:rPr lang="fr-FR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fPr>
                          <m:num>
                            <m:r>
                              <a:rPr lang="fr-FR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𝑑</m:t>
                            </m:r>
                          </m:num>
                          <m:den>
                            <m:r>
                              <a:rPr lang="fr-FR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𝑐</m:t>
                            </m:r>
                          </m:den>
                        </m:f>
                      </m:e>
                    </m:d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∪</m:t>
                    </m:r>
                    <m:d>
                      <m:dPr>
                        <m:begChr m:val="]"/>
                        <m:endChr m:val="["/>
                        <m:ctrlP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dPr>
                      <m:e>
                        <m: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−</m:t>
                        </m:r>
                        <m:f>
                          <m:fPr>
                            <m:ctrlPr>
                              <a:rPr lang="fr-FR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fPr>
                          <m:num>
                            <m:r>
                              <a:rPr lang="fr-FR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𝑑</m:t>
                            </m:r>
                          </m:num>
                          <m:den>
                            <m:r>
                              <a:rPr lang="fr-FR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𝑐</m:t>
                            </m:r>
                          </m:den>
                        </m:f>
                        <m: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 ; +∞</m:t>
                        </m:r>
                      </m:e>
                    </m:d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 par </a:t>
                </a:r>
                <a:r>
                  <a:rPr lang="fr-FR" dirty="0">
                    <a:effectLst/>
                    <a:latin typeface="Cambria Math"/>
                    <a:ea typeface="Times New Roman"/>
                    <a:cs typeface="Times New Roman"/>
                  </a:rPr>
                  <a:t/>
                </a:r>
                <a:br>
                  <a:rPr lang="fr-FR" dirty="0">
                    <a:effectLst/>
                    <a:latin typeface="Cambria Math"/>
                    <a:ea typeface="Times New Roman"/>
                    <a:cs typeface="Times New Roman"/>
                  </a:rPr>
                </a:br>
                <a14:m>
                  <m:oMath xmlns:m="http://schemas.openxmlformats.org/officeDocument/2006/math">
                    <m:r>
                      <a:rPr lang="fr-FR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fr-FR" i="1"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i="1">
                            <a:latin typeface="Cambria Math"/>
                          </a:rPr>
                        </m:ctrlPr>
                      </m:fPr>
                      <m:num>
                        <m:r>
                          <a:rPr lang="fr-FR" i="1">
                            <a:latin typeface="Cambria Math"/>
                          </a:rPr>
                          <m:t>𝑎𝑥</m:t>
                        </m:r>
                        <m:r>
                          <a:rPr lang="fr-FR" i="1">
                            <a:latin typeface="Cambria Math"/>
                          </a:rPr>
                          <m:t>+</m:t>
                        </m:r>
                        <m:r>
                          <a:rPr lang="fr-FR" i="1"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fr-FR" i="1">
                            <a:latin typeface="Cambria Math"/>
                          </a:rPr>
                          <m:t>𝑐𝑥</m:t>
                        </m:r>
                        <m:r>
                          <a:rPr lang="fr-FR" i="1">
                            <a:latin typeface="Cambria Math"/>
                          </a:rPr>
                          <m:t>+</m:t>
                        </m:r>
                        <m:r>
                          <a:rPr lang="fr-FR" i="1">
                            <a:latin typeface="Cambria Math"/>
                          </a:rPr>
                          <m:t>𝑑</m:t>
                        </m:r>
                      </m:den>
                    </m:f>
                  </m:oMath>
                </a14:m>
                <a:r>
                  <a:rPr lang="fr-FR" dirty="0" smtClean="0">
                    <a:latin typeface="Comic Sans MS" pitchFamily="66" charset="0"/>
                  </a:rPr>
                  <a:t/>
                </a:r>
                <a:br>
                  <a:rPr lang="fr-FR" dirty="0" smtClean="0">
                    <a:latin typeface="Comic Sans MS" pitchFamily="66" charset="0"/>
                  </a:rPr>
                </a:br>
                <a:r>
                  <a:rPr lang="fr-FR" dirty="0" smtClean="0">
                    <a:latin typeface="Comic Sans MS" pitchFamily="66" charset="0"/>
                  </a:rPr>
                  <a:t>où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/>
                      </a:rPr>
                      <m:t>𝑎</m:t>
                    </m:r>
                    <m:r>
                      <a:rPr lang="fr-FR" i="1">
                        <a:latin typeface="Cambria Math"/>
                      </a:rPr>
                      <m:t>,</m:t>
                    </m:r>
                    <m:r>
                      <a:rPr lang="fr-FR" i="1">
                        <a:latin typeface="Cambria Math"/>
                      </a:rPr>
                      <m:t>𝑏</m:t>
                    </m:r>
                    <m:r>
                      <a:rPr lang="fr-FR" i="1">
                        <a:latin typeface="Cambria Math"/>
                      </a:rPr>
                      <m:t>,</m:t>
                    </m:r>
                    <m:r>
                      <a:rPr lang="fr-FR" i="1">
                        <a:latin typeface="Cambria Math"/>
                      </a:rPr>
                      <m:t>𝑐</m:t>
                    </m:r>
                  </m:oMath>
                </a14:m>
                <a:r>
                  <a:rPr lang="fr-FR" dirty="0">
                    <a:latin typeface="Comic Sans MS" pitchFamily="66" charset="0"/>
                  </a:rPr>
                  <a:t> et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/>
                      </a:rPr>
                      <m:t>𝑑</m:t>
                    </m:r>
                  </m:oMath>
                </a14:m>
                <a:r>
                  <a:rPr lang="fr-FR" dirty="0">
                    <a:latin typeface="Comic Sans MS" pitchFamily="66" charset="0"/>
                  </a:rPr>
                  <a:t> sont trois nombres connus, avec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/>
                      </a:rPr>
                      <m:t>𝑐</m:t>
                    </m:r>
                  </m:oMath>
                </a14:m>
                <a:r>
                  <a:rPr lang="fr-FR" dirty="0">
                    <a:latin typeface="Comic Sans MS" pitchFamily="66" charset="0"/>
                  </a:rPr>
                  <a:t> non nuls.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fr-FR" sz="2800" dirty="0">
                  <a:ea typeface="Times New Roman"/>
                  <a:cs typeface="Times New Roman"/>
                </a:endParaRP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260648"/>
                <a:ext cx="8229600" cy="6192688"/>
              </a:xfrm>
              <a:blipFill rotWithShape="1">
                <a:blip r:embed="rId2"/>
                <a:stretch>
                  <a:fillRect l="-1926" t="-689" r="-17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9607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260648"/>
                <a:ext cx="8229600" cy="6120680"/>
              </a:xfrm>
            </p:spPr>
            <p:txBody>
              <a:bodyPr>
                <a:normAutofit/>
              </a:bodyPr>
              <a:lstStyle/>
              <a:p>
                <a:pPr marL="457200" lvl="1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fr-FR" b="1" u="sng" dirty="0" smtClean="0">
                    <a:solidFill>
                      <a:srgbClr val="4F81BD"/>
                    </a:solidFill>
                    <a:latin typeface="Comic Sans MS"/>
                    <a:ea typeface="Times New Roman"/>
                    <a:cs typeface="Times New Roman"/>
                  </a:rPr>
                  <a:t>b. Représentation </a:t>
                </a:r>
                <a:r>
                  <a:rPr lang="fr-FR" b="1" u="sng" dirty="0">
                    <a:solidFill>
                      <a:srgbClr val="4F81BD"/>
                    </a:solidFill>
                    <a:latin typeface="Comic Sans MS"/>
                    <a:ea typeface="Times New Roman"/>
                    <a:cs typeface="Times New Roman"/>
                  </a:rPr>
                  <a:t>graphique</a:t>
                </a:r>
                <a:endParaRPr lang="fr-FR" sz="2000" dirty="0">
                  <a:ea typeface="Times New Roman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b="1" u="sng" dirty="0">
                    <a:solidFill>
                      <a:srgbClr val="FF0000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Propriété</a:t>
                </a:r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 : Dans un repère orthogonal d’origine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𝑂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, la représentation graphique d’une fonction homographique est une hyperbole</a:t>
                </a:r>
                <a:r>
                  <a:rPr lang="fr-FR" dirty="0" smtClean="0">
                    <a:effectLst/>
                    <a:latin typeface="Comic Sans MS"/>
                    <a:ea typeface="Times New Roman"/>
                    <a:cs typeface="Times New Roman"/>
                  </a:rPr>
                  <a:t>.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b="1" u="sng" dirty="0">
                    <a:solidFill>
                      <a:srgbClr val="FF0000"/>
                    </a:solidFill>
                    <a:latin typeface="Comic Sans MS" pitchFamily="66" charset="0"/>
                    <a:ea typeface="Times New Roman"/>
                    <a:cs typeface="Times New Roman"/>
                  </a:rPr>
                  <a:t>Propriété</a:t>
                </a:r>
                <a:r>
                  <a:rPr lang="fr-FR" dirty="0">
                    <a:effectLst/>
                    <a:latin typeface="Comic Sans MS" pitchFamily="66" charset="0"/>
                    <a:ea typeface="Times New Roman"/>
                    <a:cs typeface="Times New Roman"/>
                  </a:rPr>
                  <a:t> : Le centre de symétrie de l’hyperbole a pour coordonnée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dPr>
                      <m:e>
                        <m: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–</m:t>
                        </m:r>
                        <m:f>
                          <m:fPr>
                            <m:ctrlPr>
                              <a:rPr lang="fr-FR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fPr>
                          <m:num>
                            <m:r>
                              <a:rPr lang="fr-FR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𝑑</m:t>
                            </m:r>
                          </m:num>
                          <m:den>
                            <m:r>
                              <a:rPr lang="fr-FR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𝑐</m:t>
                            </m:r>
                          </m:den>
                        </m:f>
                        <m: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 ;</m:t>
                        </m:r>
                        <m:f>
                          <m:fPr>
                            <m:ctrlPr>
                              <a:rPr lang="fr-FR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fPr>
                          <m:num>
                            <m:r>
                              <a:rPr lang="fr-FR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𝑎</m:t>
                            </m:r>
                          </m:num>
                          <m:den>
                            <m:r>
                              <a:rPr lang="fr-FR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𝑐</m:t>
                            </m:r>
                          </m:den>
                        </m:f>
                      </m:e>
                    </m:d>
                  </m:oMath>
                </a14:m>
                <a:r>
                  <a:rPr lang="fr-FR" dirty="0">
                    <a:effectLst/>
                    <a:latin typeface="Comic Sans MS" pitchFamily="66" charset="0"/>
                    <a:ea typeface="Times New Roman"/>
                    <a:cs typeface="Times New Roman"/>
                  </a:rPr>
                  <a:t>.</a:t>
                </a:r>
                <a:endParaRPr lang="fr-FR" dirty="0">
                  <a:latin typeface="Comic Sans MS" pitchFamily="66" charset="0"/>
                  <a:ea typeface="Times New Roman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fr-FR" sz="2800" dirty="0" smtClean="0">
                  <a:ea typeface="Times New Roman"/>
                  <a:cs typeface="Times New Roman"/>
                </a:endParaRP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260648"/>
                <a:ext cx="8229600" cy="6120680"/>
              </a:xfrm>
              <a:blipFill rotWithShape="1">
                <a:blip r:embed="rId2"/>
                <a:stretch>
                  <a:fillRect l="-1704" t="-498" r="-2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342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412776"/>
                <a:ext cx="8229600" cy="4525963"/>
              </a:xfrm>
            </p:spPr>
            <p:txBody>
              <a:bodyPr/>
              <a:lstStyle/>
              <a:p>
                <a:r>
                  <a:rPr lang="fr-FR" u="sng" dirty="0"/>
                  <a:t>Exemple</a:t>
                </a:r>
                <a:r>
                  <a:rPr lang="fr-FR" dirty="0"/>
                  <a:t> : la fonction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/>
                      </a:rPr>
                      <m:t>𝑓</m:t>
                    </m:r>
                  </m:oMath>
                </a14:m>
                <a:r>
                  <a:rPr lang="fr-FR" dirty="0"/>
                  <a:t> définie par :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fr-FR" i="1"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i="1">
                            <a:latin typeface="Cambria Math"/>
                          </a:rPr>
                        </m:ctrlPr>
                      </m:fPr>
                      <m:num>
                        <m:r>
                          <a:rPr lang="fr-FR" i="1">
                            <a:latin typeface="Cambria Math"/>
                          </a:rPr>
                          <m:t>2</m:t>
                        </m:r>
                        <m:r>
                          <a:rPr lang="fr-FR" i="1">
                            <a:latin typeface="Cambria Math"/>
                          </a:rPr>
                          <m:t>𝑥</m:t>
                        </m:r>
                        <m:r>
                          <a:rPr lang="fr-FR" i="1">
                            <a:latin typeface="Cambria Math"/>
                          </a:rPr>
                          <m:t>+1</m:t>
                        </m:r>
                      </m:num>
                      <m:den>
                        <m:r>
                          <a:rPr lang="fr-FR" i="1">
                            <a:latin typeface="Cambria Math"/>
                          </a:rPr>
                          <m:t>𝑥</m:t>
                        </m:r>
                        <m:r>
                          <a:rPr lang="fr-FR" i="1">
                            <a:latin typeface="Cambria Math"/>
                          </a:rPr>
                          <m:t>+1</m:t>
                        </m:r>
                      </m:den>
                    </m:f>
                    <m:r>
                      <a:rPr lang="fr-FR" i="1">
                        <a:latin typeface="Cambria Math"/>
                      </a:rPr>
                      <m:t>    </m:t>
                    </m:r>
                    <m:sSub>
                      <m:sSubPr>
                        <m:ctrlPr>
                          <a:rPr lang="fr-FR" i="1">
                            <a:latin typeface="Cambria Math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/>
                          </a:rPr>
                          <m:t>𝒟</m:t>
                        </m:r>
                      </m:e>
                      <m:sub>
                        <m:r>
                          <a:rPr lang="fr-FR" i="1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fr-FR" i="1">
                        <a:latin typeface="Cambria Math"/>
                      </a:rPr>
                      <m:t>=</m:t>
                    </m:r>
                    <m:d>
                      <m:dPr>
                        <m:begChr m:val="]"/>
                        <m:endChr m:val="["/>
                        <m:ctrlPr>
                          <a:rPr lang="fr-FR" i="1"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latin typeface="Cambria Math"/>
                          </a:rPr>
                          <m:t>−∞ ; −1</m:t>
                        </m:r>
                      </m:e>
                    </m:d>
                    <m:r>
                      <a:rPr lang="fr-FR" i="1">
                        <a:latin typeface="Cambria Math"/>
                      </a:rPr>
                      <m:t>∪</m:t>
                    </m:r>
                    <m:d>
                      <m:dPr>
                        <m:begChr m:val="]"/>
                        <m:endChr m:val="["/>
                        <m:ctrlPr>
                          <a:rPr lang="fr-FR" i="1"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latin typeface="Cambria Math"/>
                          </a:rPr>
                          <m:t>−1 ; +∞</m:t>
                        </m:r>
                      </m:e>
                    </m:d>
                  </m:oMath>
                </a14:m>
                <a:r>
                  <a:rPr lang="fr-FR" dirty="0"/>
                  <a:t> se représente graphiquement. </a:t>
                </a:r>
                <a:endParaRPr lang="fr-FR" dirty="0" smtClean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412776"/>
                <a:ext cx="8229600" cy="4525963"/>
              </a:xfrm>
              <a:blipFill rotWithShape="1">
                <a:blip r:embed="rId2"/>
                <a:stretch>
                  <a:fillRect l="-1704" t="-16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7882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:\Users\Jojo\Desktop\dede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548680"/>
            <a:ext cx="6576531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32089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40</Words>
  <Application>Microsoft Office PowerPoint</Application>
  <PresentationFormat>Affichage à l'écran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Chapitre 7 : Fonction inverse et homographiques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Chapitre 7 : Fonction inverse et homographiques</dc:title>
  <dc:creator>Jojo</dc:creator>
  <cp:lastModifiedBy>Jojo</cp:lastModifiedBy>
  <cp:revision>3</cp:revision>
  <dcterms:created xsi:type="dcterms:W3CDTF">2013-03-14T15:06:06Z</dcterms:created>
  <dcterms:modified xsi:type="dcterms:W3CDTF">2013-03-14T21:00:18Z</dcterms:modified>
</cp:coreProperties>
</file>